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教育部召开国家教育数字化战略行动2026年部署会，全面深入推动“人工智能+教育”（教育部，2026-03-31）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教育部关于发布《教育数据分类分级指南》和《大屏幕交互式智能教学终端通用要求》两项教育行业标准的通知（教育部，2025-12-18/2026-01-09）
- 《高质量数据集建设指引》发布（国家数据局，2025-08-30）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教育部科学技术与信息化司负责人就《“人工智能+教育”行动计划》答记者问（教育部，2026-04-10）
- 《高质量数据集建设指引》发布（国家数据局，2025-08-30）
- 教育部关于发布《教育数据分类分级指南》和《大屏幕交互式智能教学终端通用要求》两项教育行业标准的通知（教育部，2025-12-18/2026-01-09）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教育部召开国家教育数字化战略行动2026年部署会，全面深入推动“人工智能+教育”（教育部，2026-03-31）
- 《高质量数据集建设指引》发布（国家数据局，2025-08-30）
- 教育部关于发布《教育数据分类分级指南》和《大屏幕交互式智能教学终端通用要求》两项教育行业标准的通知（教育部，2025-12-18/2026-01-09）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教育部科学技术与信息化司负责人就《“人工智能+教育”行动计划》答记者问（教育部，2026-04-10）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《高质量数据集建设指引》发布（国家数据局，2025-08-30）
- 教育部关于发布《教育数据分类分级指南》和《大屏幕交互式智能教学终端通用要求》两项教育行业标准的通知（教育部，2025-12-18/2026-01-09）
- 国家发展改革委、国家数据局、财政部、人力资源社会保障部联合印发《关于促进数据标注产业高质量发展的实施意见》（国家数据局，2025-01-13）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“人工智能+教育”，“加”什么、如何“加”——《“人工智能+教育”行动计划》解读（教育部，2026-04-11）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“人工智能+教育”行动计划启动，促进全社会人工智能通识教育（教育部转载，北京日报客户端，2026-04-10）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“人工智能+教育”行动计划启动，促进全社会人工智能通识教育（教育部转载，北京日报客户端，2026-04-10）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教育部等五部门关于印发《“人工智能+教育”行动计划》的通知（教育部，2026-04-08）
- 教育部科学技术与信息化司负责人就《“人工智能+教育”行动计划》答记者问（教育部，2026-04-10）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《高质量数据集建设指引》发布（国家数据局，2025-08-30）
- 国家发展改革委、国家数据局、财政部、人力资源社会保障部联合印发《关于促进数据标注产业高质量发展的实施意见》（国家数据局，2025-01-13）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292608"/>
            <a:ext cx="12191695" cy="6565392"/>
          </a:xfrm>
          <a:prstGeom prst="rect">
            <a:avLst/>
          </a:prstGeom>
          <a:solidFill>
            <a:srgbClr val="F8FBFF"/>
          </a:solidFill>
          <a:ln w="12700">
            <a:solidFill>
              <a:srgbClr val="F8FB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292608"/>
            <a:ext cx="12191695" cy="6565392"/>
          </a:xfrm>
          <a:prstGeom prst="rect">
            <a:avLst/>
          </a:prstGeom>
          <a:solidFill>
            <a:srgbClr val="103A71">
              <a:alpha val="10000"/>
            </a:srgbClr>
          </a:solidFill>
          <a:ln w="12700">
            <a:solidFill>
              <a:srgbClr val="103A71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366760" y="685800"/>
            <a:ext cx="3383280" cy="3383280"/>
          </a:xfrm>
          <a:prstGeom prst="arc">
            <a:avLst/>
          </a:prstGeom>
          <a:solidFill>
            <a:srgbClr val="FFFFFF">
              <a:alpha val="0"/>
            </a:srgbClr>
          </a:solidFill>
          <a:ln w="12700">
            <a:solidFill>
              <a:srgbClr val="2F88FF">
                <a:alpha val="6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961120" y="1143000"/>
            <a:ext cx="2240280" cy="2240280"/>
          </a:xfrm>
          <a:prstGeom prst="arc">
            <a:avLst/>
          </a:prstGeom>
          <a:solidFill>
            <a:srgbClr val="FFFFFF">
              <a:alpha val="0"/>
            </a:srgbClr>
          </a:solidFill>
          <a:ln w="12700">
            <a:solidFill>
              <a:srgbClr val="2AA7A0">
                <a:alpha val="5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3232" y="1005840"/>
            <a:ext cx="86868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298448"/>
            <a:ext cx="6949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“人工智能+教育”背景下的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教育行业可信AI数据底座解决方案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2907792"/>
            <a:ext cx="6766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6FE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—— 面向省教育厅与高校客户的高质量数据集生产引擎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49808" y="3401568"/>
            <a:ext cx="6583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软通数据以“可信AI数据底座”为核心，结合 Data Token 模式，打造教育数据生产、治理、调用与运营的一体化能力。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68096" y="4315968"/>
            <a:ext cx="1554480" cy="384048"/>
          </a:xfrm>
          <a:prstGeom prst="roundRect">
            <a:avLst>
              <a:gd name="adj" fmla="val 19048"/>
            </a:avLst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68096" y="4334256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可信AI数据底座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32304" y="4315968"/>
            <a:ext cx="2011680" cy="384048"/>
          </a:xfrm>
          <a:prstGeom prst="roundRect">
            <a:avLst>
              <a:gd name="adj" fmla="val 19048"/>
            </a:avLst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432304" y="433425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高质量数据集生产引擎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0" y="4315968"/>
            <a:ext cx="1737360" cy="384048"/>
          </a:xfrm>
          <a:prstGeom prst="roundRect">
            <a:avLst>
              <a:gd name="adj" fmla="val 19048"/>
            </a:avLst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0" y="4334256"/>
            <a:ext cx="1737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Data Token 运营模式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68096" y="601675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正式汇报版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Data Token 模式：把数据资源变成可计量、可调用、可运营的资产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9808" y="1481328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定义：Data Token 不是“币”，而是可信AI数据底座上的数据价值计量单位。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49808" y="1965960"/>
            <a:ext cx="260604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49808" y="1965960"/>
            <a:ext cx="260604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86968" y="205740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价值一：数据生产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05256" y="2560320"/>
            <a:ext cx="229514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计量清洗、标注、质检、知识抽取等生产工作量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30168" y="1965960"/>
            <a:ext cx="260604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30168" y="1965960"/>
            <a:ext cx="260604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67328" y="205740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价值二：数据资产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785616" y="2560320"/>
            <a:ext cx="229514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为数据集、知识包、评测集和底包建立上架与定价能力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510528" y="1965960"/>
            <a:ext cx="260604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510528" y="1965960"/>
            <a:ext cx="260604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647688" y="205740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价值三：数据调用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665976" y="2560320"/>
            <a:ext cx="229514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按场景、部门、项目、学院实现配额分配与调用计量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9390888" y="1965960"/>
            <a:ext cx="205740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390888" y="1965960"/>
            <a:ext cx="205740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528048" y="205740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价值四：运营激励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546336" y="2560320"/>
            <a:ext cx="174650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把共建共享、持续更新、效果评估纳入激励与结算体系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1051560" y="4069080"/>
            <a:ext cx="10012680" cy="1234440"/>
          </a:xfrm>
          <a:prstGeom prst="roundRect">
            <a:avLst>
              <a:gd name="adj" fmla="val 3704"/>
            </a:avLst>
          </a:prstGeom>
          <a:solidFill>
            <a:srgbClr val="EEF3FA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417320" y="444398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3840480" y="444398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上架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263640" y="444398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调用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8686800" y="4443984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结算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2514600" y="4389120"/>
            <a:ext cx="365760" cy="256032"/>
          </a:xfrm>
          <a:prstGeom prst="chevron">
            <a:avLst/>
          </a:prstGeom>
          <a:solidFill>
            <a:srgbClr val="D8E1EF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937760" y="4389120"/>
            <a:ext cx="365760" cy="256032"/>
          </a:xfrm>
          <a:prstGeom prst="chevron">
            <a:avLst/>
          </a:prstGeom>
          <a:solidFill>
            <a:srgbClr val="D8E1EF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360920" y="4389120"/>
            <a:ext cx="365760" cy="256032"/>
          </a:xfrm>
          <a:prstGeom prst="chevron">
            <a:avLst/>
          </a:prstGeom>
          <a:solidFill>
            <a:srgbClr val="D8E1EF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68680" y="5504688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省教育厅：年度Token包 + 地市/学校配额 + 共建共享激励</a:t>
            </a:r>
            <a:endParaRPr lang="en-US" sz="1280" dirty="0"/>
          </a:p>
        </p:txBody>
      </p:sp>
      <p:sp>
        <p:nvSpPr>
          <p:cNvPr id="34" name="Text 32"/>
          <p:cNvSpPr/>
          <p:nvPr/>
        </p:nvSpPr>
        <p:spPr>
          <a:xfrm>
            <a:off x="5989320" y="5779008"/>
            <a:ext cx="4800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高校：校内部门/学院配额 + 数据工厂计量 + 科研与产教结算</a:t>
            </a:r>
            <a:endParaRPr lang="en-US" sz="12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商业模式与可信体系：从一次性项目走向持续运营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1600200"/>
            <a:ext cx="251460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9808" y="1600200"/>
            <a:ext cx="251460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86968" y="169164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平台建设费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05256" y="2194560"/>
            <a:ext cx="220370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可信AI数据底座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高质量数据集生产引擎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基础部署与集成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493008" y="1600200"/>
            <a:ext cx="251460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93008" y="1600200"/>
            <a:ext cx="251460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30168" y="169164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专题数据产品费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648456" y="2194560"/>
            <a:ext cx="220370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首批专题数据集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知识包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评测集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智能体底包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36208" y="1600200"/>
            <a:ext cx="251460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36208" y="1600200"/>
            <a:ext cx="251460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73368" y="169164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年度Token包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391656" y="2194560"/>
            <a:ext cx="220370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新增数据生产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数据调用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数据更新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评测优化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979408" y="1600200"/>
            <a:ext cx="246888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979408" y="1600200"/>
            <a:ext cx="246888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16568" y="1691640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运营陪跑费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134856" y="2194560"/>
            <a:ext cx="215798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制度建设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应用扩容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质量评估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效果复盘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49808" y="3822192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为什么客户愿意买“可信AI数据底座”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749808" y="4251960"/>
            <a:ext cx="265176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49808" y="4251960"/>
            <a:ext cx="265176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86968" y="43434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可信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05256" y="4846320"/>
            <a:ext cx="234086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教育数据分类分级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访问控制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血缘追踪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审计留痕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675888" y="4251960"/>
            <a:ext cx="265176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75888" y="4251960"/>
            <a:ext cx="265176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813048" y="43434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可用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831336" y="4846320"/>
            <a:ext cx="234086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高质量数据集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知识包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评测集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接口服务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601968" y="4251960"/>
            <a:ext cx="265176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601968" y="4251960"/>
            <a:ext cx="265176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739128" y="43434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可持续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757416" y="4846320"/>
            <a:ext cx="234086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Data Token 驱动更新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持续运营和复用扩展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9528048" y="4251960"/>
            <a:ext cx="192024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528048" y="4251960"/>
            <a:ext cx="192024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665208" y="43434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可复制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9683496" y="4846320"/>
            <a:ext cx="160934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省域复制推广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院系复制推广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标准化交付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实施路径与合作建议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9808" y="1691640"/>
            <a:ext cx="2423160" cy="2103120"/>
          </a:xfrm>
          <a:prstGeom prst="roundRect">
            <a:avLst>
              <a:gd name="adj" fmla="val 2609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49808" y="1691640"/>
            <a:ext cx="242316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86968" y="178308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阶段一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规划与盘点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05256" y="2286000"/>
            <a:ext cx="2112264" cy="13898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数据资产盘点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场景梳理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制度边界设计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首批专题选择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55848" y="1691640"/>
            <a:ext cx="2423160" cy="2103120"/>
          </a:xfrm>
          <a:prstGeom prst="roundRect">
            <a:avLst>
              <a:gd name="adj" fmla="val 2609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355848" y="1691640"/>
            <a:ext cx="242316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93008" y="178308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阶段二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平台与产品建设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11296" y="2286000"/>
            <a:ext cx="2112264" cy="13898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部署可信AI数据底座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建设数据集生产引擎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完成首批专题数据产品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961888" y="1691640"/>
            <a:ext cx="2423160" cy="2103120"/>
          </a:xfrm>
          <a:prstGeom prst="roundRect">
            <a:avLst>
              <a:gd name="adj" fmla="val 2609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961888" y="1691640"/>
            <a:ext cx="242316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99048" y="178308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阶段三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场景验证与Token运营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17336" y="2286000"/>
            <a:ext cx="2112264" cy="13898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上线问答、教研、治理等场景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建立Token配额和结算机制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567928" y="1691640"/>
            <a:ext cx="2423160" cy="2103120"/>
          </a:xfrm>
          <a:prstGeom prst="roundRect">
            <a:avLst>
              <a:gd name="adj" fmla="val 2609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567928" y="1691640"/>
            <a:ext cx="242316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705088" y="178308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阶段四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复制推广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723376" y="2286000"/>
            <a:ext cx="2112264" cy="13898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省域向地市学校复制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高校向院系团队复制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滚动迭代升级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68680" y="4434840"/>
            <a:ext cx="10469880" cy="1234440"/>
          </a:xfrm>
          <a:prstGeom prst="roundRect">
            <a:avLst>
              <a:gd name="adj" fmla="val 3704"/>
            </a:avLst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43000" y="4736592"/>
            <a:ext cx="9921240" cy="6400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结论：省教育厅买的是“省域教育AI公共能力底座”，高校买的是“校级学科数据工厂”；两者共同依托可信AI数据底座，并通过 Data Token 实现教育数据资产的持续生产与运营。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77824" y="612648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软通数据｜正式汇报版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政策窗口已经打开：教育AI建设进入“数据底座”阶段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481328"/>
            <a:ext cx="6446520" cy="40233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5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• 《“人工智能+教育”行动计划》提出：到2030年形成“人工智能与教育深度融合”格局，推动智能技术与教育全要素、全过程、全场景融合。
</a:t>
            </a:r>
            <a:endParaRPr lang="en-US" sz="1550" dirty="0"/>
          </a:p>
          <a:p>
            <a:pPr marL="152400" indent="-152400">
              <a:buSzPct val="100000"/>
              <a:buChar char="•"/>
            </a:pPr>
            <a:r>
              <a:rPr lang="en-US" sz="155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• 教育部2026年部署会提出“AI for学校教育、AI for教师发展、AI for教育治理、AI for科技创新”等重点方向。
</a:t>
            </a:r>
            <a:endParaRPr lang="en-US" sz="1550" dirty="0"/>
          </a:p>
          <a:p>
            <a:pPr marL="152400" indent="-152400">
              <a:buSzPct val="100000"/>
              <a:buChar char="•"/>
            </a:pPr>
            <a:r>
              <a:rPr lang="en-US" sz="155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• 国家数据局已发布《高质量数据集建设指引》，强调以体系化、设施化、生态化方式推进高质量数据集建设。
</a:t>
            </a:r>
            <a:endParaRPr lang="en-US" sz="1550" dirty="0"/>
          </a:p>
          <a:p>
            <a:pPr marL="152400" indent="-152400">
              <a:buSzPct val="100000"/>
              <a:buChar char="•"/>
            </a:pPr>
            <a:r>
              <a:rPr lang="en-US" sz="155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• 教育部已发布《教育数据分类分级指南》，教育数据安全、权限边界和合规治理要求进一步明确。</a:t>
            </a:r>
            <a:endParaRPr lang="en-US" sz="1550" dirty="0"/>
          </a:p>
        </p:txBody>
      </p:sp>
      <p:sp>
        <p:nvSpPr>
          <p:cNvPr id="9" name="Shape 7"/>
          <p:cNvSpPr/>
          <p:nvPr/>
        </p:nvSpPr>
        <p:spPr>
          <a:xfrm>
            <a:off x="7498080" y="1508760"/>
            <a:ext cx="3977640" cy="1554480"/>
          </a:xfrm>
          <a:prstGeom prst="roundRect">
            <a:avLst>
              <a:gd name="adj" fmla="val 3529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498080" y="1508760"/>
            <a:ext cx="397764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635240" y="160020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市场判断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653528" y="2103120"/>
            <a:ext cx="3666744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教育客户的采购重心，正从“单点AI应用”转向“可信数据底座 + 高质量数据资产 + 场景持续运营”。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498080" y="3310128"/>
            <a:ext cx="397764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498080" y="3310128"/>
            <a:ext cx="397764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635240" y="340156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业务启示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653528" y="3904488"/>
            <a:ext cx="366674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真正能够规模化支撑“人工智能+教育”落地的，不只是模型能力，而是高质量、可治理、可持续供给的数据体系。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498080" y="5230368"/>
            <a:ext cx="3977640" cy="914400"/>
          </a:xfrm>
          <a:prstGeom prst="roundRect">
            <a:avLst>
              <a:gd name="adj" fmla="val 600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498080" y="5230368"/>
            <a:ext cx="397764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635240" y="532180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方案方向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653528" y="5824728"/>
            <a:ext cx="3666744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以“可信AI数据底座”为统一平台，以高质量数据集生产引擎为核心抓手，以 Data Token 模式形成长期运营闭环。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两类客户、两套打法：统一底座，差异化交付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5800" y="1463040"/>
            <a:ext cx="5440680" cy="4480560"/>
          </a:xfrm>
          <a:prstGeom prst="roundRect">
            <a:avLst>
              <a:gd name="adj" fmla="val 1429"/>
            </a:avLst>
          </a:prstGeom>
          <a:solidFill>
            <a:srgbClr val="F8FBFF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80760" y="1463040"/>
            <a:ext cx="5440680" cy="4480560"/>
          </a:xfrm>
          <a:prstGeom prst="roundRect">
            <a:avLst>
              <a:gd name="adj" fmla="val 1429"/>
            </a:avLst>
          </a:prstGeom>
          <a:solidFill>
            <a:srgbClr val="F8FBFF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85800" y="1463040"/>
            <a:ext cx="5440680" cy="548640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080760" y="1463040"/>
            <a:ext cx="5440680" cy="548640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1600200"/>
            <a:ext cx="5440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省教育厅客户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80760" y="1600200"/>
            <a:ext cx="5440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高校客户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224028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采购逻辑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965960" y="221284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统筹建设省域公共能力底座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14400" y="2834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关注重点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965960" y="281635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课程落地、教师发展、教育治理、资源均衡、安全合规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356616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交付重点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965960" y="347472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省级可信AI数据底座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省域高质量数据产品群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试点地市/学校示范包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309360" y="224028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采购逻辑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360920" y="221284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建设校级数据工厂，服务院系和业务部门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09360" y="2834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关注重点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360920" y="281635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学科升级、课程改革、科研转化、校务服务智能化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09360" y="356616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交付重点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360920" y="347472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校级可信AI数据底座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学科特色数据工厂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知识库与智能体数据包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3566160" y="5806440"/>
            <a:ext cx="5074920" cy="384048"/>
          </a:xfrm>
          <a:prstGeom prst="roundRect">
            <a:avLst>
              <a:gd name="adj" fmla="val 14286"/>
            </a:avLst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11880" y="5907024"/>
            <a:ext cx="4983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统一产品底座：可信AI数据底座 + 高质量数据集生产引擎 + Data Token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统一产品体系：可信AI数据底座驱动教育数据资产生产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14400" y="1554480"/>
            <a:ext cx="10332720" cy="658368"/>
          </a:xfrm>
          <a:prstGeom prst="roundRect">
            <a:avLst>
              <a:gd name="adj" fmla="val 6944"/>
            </a:avLst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1783080"/>
            <a:ext cx="10058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教育业务与数据来源：厅局平台｜学校系统｜课程资源｜题库课件｜政策制度｜科研成果｜音视频与多模态素材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5788152" y="2267712"/>
            <a:ext cx="457200" cy="292608"/>
          </a:xfrm>
          <a:prstGeom prst="chevron">
            <a:avLst/>
          </a:prstGeom>
          <a:solidFill>
            <a:srgbClr val="D8E1EF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14400" y="2651760"/>
            <a:ext cx="10332720" cy="749808"/>
          </a:xfrm>
          <a:prstGeom prst="roundRect">
            <a:avLst>
              <a:gd name="adj" fmla="val 6098"/>
            </a:avLst>
          </a:prstGeom>
          <a:solidFill>
            <a:srgbClr val="EEF3FA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05840" y="2907792"/>
            <a:ext cx="10149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可信AI数据底座：分类分级｜脱敏去标识｜权限管理｜血缘追踪｜质量审计｜授权控制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788152" y="3456432"/>
            <a:ext cx="457200" cy="292608"/>
          </a:xfrm>
          <a:prstGeom prst="chevron">
            <a:avLst/>
          </a:prstGeom>
          <a:solidFill>
            <a:srgbClr val="D8E1EF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14400" y="3794760"/>
            <a:ext cx="10332720" cy="1005840"/>
          </a:xfrm>
          <a:prstGeom prst="roundRect">
            <a:avLst>
              <a:gd name="adj" fmla="val 4545"/>
            </a:avLst>
          </a:prstGeom>
          <a:solidFill>
            <a:srgbClr val="F7FBFF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78992" y="3968496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AA7A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高质量数据集生产引擎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3456432" y="4014216"/>
            <a:ext cx="7269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清洗切片｜规则与模型辅助标注｜人机协同质检｜知识抽取｜问答构造｜SFT样本｜RAG入库｜评测集生成</a:t>
            </a:r>
            <a:endParaRPr lang="en-US" sz="1320" dirty="0"/>
          </a:p>
        </p:txBody>
      </p:sp>
      <p:sp>
        <p:nvSpPr>
          <p:cNvPr id="17" name="Shape 15"/>
          <p:cNvSpPr/>
          <p:nvPr/>
        </p:nvSpPr>
        <p:spPr>
          <a:xfrm>
            <a:off x="5788152" y="4864608"/>
            <a:ext cx="457200" cy="292608"/>
          </a:xfrm>
          <a:prstGeom prst="chevron">
            <a:avLst/>
          </a:prstGeom>
          <a:solidFill>
            <a:srgbClr val="D8E1EF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14400" y="5303520"/>
            <a:ext cx="2240280" cy="868680"/>
          </a:xfrm>
          <a:prstGeom prst="roundRect">
            <a:avLst>
              <a:gd name="adj" fmla="val 631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5303520"/>
            <a:ext cx="224028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51560" y="5394960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训练/微调数据集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69848" y="5897880"/>
            <a:ext cx="1929384" cy="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支撑教育专用模型优化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383280" y="5303520"/>
            <a:ext cx="2240280" cy="868680"/>
          </a:xfrm>
          <a:prstGeom prst="roundRect">
            <a:avLst>
              <a:gd name="adj" fmla="val 631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383280" y="5303520"/>
            <a:ext cx="224028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20440" y="5394960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知识库数据包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538728" y="5897880"/>
            <a:ext cx="1929384" cy="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支撑问答助手与RAG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852160" y="5303520"/>
            <a:ext cx="2240280" cy="868680"/>
          </a:xfrm>
          <a:prstGeom prst="roundRect">
            <a:avLst>
              <a:gd name="adj" fmla="val 631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852160" y="5303520"/>
            <a:ext cx="224028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89320" y="5394960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评测数据集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007608" y="5897880"/>
            <a:ext cx="1929384" cy="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支撑质量与安全评估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321040" y="5303520"/>
            <a:ext cx="2240280" cy="868680"/>
          </a:xfrm>
          <a:prstGeom prst="roundRect">
            <a:avLst>
              <a:gd name="adj" fmla="val 631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321040" y="5303520"/>
            <a:ext cx="224028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458200" y="5394960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数据服务接口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8476488" y="5897880"/>
            <a:ext cx="1929384" cy="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支撑智能体与场景调用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方案A：面向省教育厅的省域教育AI数据底座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1508760"/>
            <a:ext cx="2514600" cy="1645920"/>
          </a:xfrm>
          <a:prstGeom prst="roundRect">
            <a:avLst>
              <a:gd name="adj" fmla="val 333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508760"/>
            <a:ext cx="251460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60020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客户定位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86968" y="2103120"/>
            <a:ext cx="2203704" cy="9326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省域统筹型客户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关注课程落地、教师发展、教育治理、资源均衡与安全合规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383280" y="1508760"/>
            <a:ext cx="2514600" cy="1645920"/>
          </a:xfrm>
          <a:prstGeom prst="roundRect">
            <a:avLst>
              <a:gd name="adj" fmla="val 333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83280" y="1508760"/>
            <a:ext cx="251460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20440" y="160020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建设目标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538728" y="2103120"/>
            <a:ext cx="2203704" cy="9326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形成“省级统一底座 + 地市学校协同接入 + 公共数据产品共享”的能力体系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035040" y="1508760"/>
            <a:ext cx="2514600" cy="1645920"/>
          </a:xfrm>
          <a:prstGeom prst="roundRect">
            <a:avLst>
              <a:gd name="adj" fmla="val 333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35040" y="1508760"/>
            <a:ext cx="251460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160020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交付口径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90488" y="2103120"/>
            <a:ext cx="2203704" cy="9326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不是卖单点系统，而是卖省域公共能力平台与可复制推广的应用场景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686800" y="1508760"/>
            <a:ext cx="2514600" cy="1645920"/>
          </a:xfrm>
          <a:prstGeom prst="roundRect">
            <a:avLst>
              <a:gd name="adj" fmla="val 333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686800" y="1508760"/>
            <a:ext cx="251460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823960" y="160020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价值导向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842248" y="2103120"/>
            <a:ext cx="2203704" cy="9326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把政策要求转化为省域“施工图”，把AI项目转化为长期运营体系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49808" y="36118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建议采用“1+3+N”建设模式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749808" y="4069080"/>
            <a:ext cx="274320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49808" y="4069080"/>
            <a:ext cx="274320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86968" y="416052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1个省级底座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05256" y="4663440"/>
            <a:ext cx="243230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省级可信AI数据底座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统一接入、治理、加工、发布、调用、审计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794760" y="4069080"/>
            <a:ext cx="301752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794760" y="4069080"/>
            <a:ext cx="301752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931920" y="41605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3类核心数据产品群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950208" y="4663440"/>
            <a:ext cx="270662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课程与教学数据集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教师发展与教研数据集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教育治理与公共服务数据集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4069080"/>
            <a:ext cx="4069080" cy="1463040"/>
          </a:xfrm>
          <a:prstGeom prst="roundRect">
            <a:avLst>
              <a:gd name="adj" fmla="val 3750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132320" y="4069080"/>
            <a:ext cx="406908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269480" y="4160520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N个地方特色专题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7287768" y="4663440"/>
            <a:ext cx="3758184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红色文化、非遗、地方历史、产业特色、双语资源、职业教育专题等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749808" y="5870448"/>
            <a:ext cx="10424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适合以“厅级统建 + 试点地市/学校示范 + 逐步复制推广”的路径推进。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省教育厅重点建设内容：从平台到数据产品再到场景成果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1508760"/>
            <a:ext cx="2697480" cy="2011680"/>
          </a:xfrm>
          <a:prstGeom prst="roundRect">
            <a:avLst>
              <a:gd name="adj" fmla="val 2727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9808" y="1508760"/>
            <a:ext cx="269748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86968" y="16002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平台层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05256" y="2103120"/>
            <a:ext cx="2386584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省级可信AI数据底座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教育数据目录与接入网关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分类分级与权限审计体系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30168" y="1508760"/>
            <a:ext cx="2697480" cy="2011680"/>
          </a:xfrm>
          <a:prstGeom prst="roundRect">
            <a:avLst>
              <a:gd name="adj" fmla="val 2727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30168" y="1508760"/>
            <a:ext cx="269748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67328" y="16002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数据产品层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785616" y="2103120"/>
            <a:ext cx="2386584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人工智能通识课程资源包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地方课程与优质课例包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教师教研与培训知识包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政策与公共服务知识包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510528" y="1508760"/>
            <a:ext cx="2697480" cy="2011680"/>
          </a:xfrm>
          <a:prstGeom prst="roundRect">
            <a:avLst>
              <a:gd name="adj" fmla="val 2727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510528" y="1508760"/>
            <a:ext cx="269748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47688" y="16002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应用层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665976" y="2103120"/>
            <a:ext cx="2386584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课程助手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教研助手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教师培训助手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政策问答助手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教育治理助手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9390888" y="1508760"/>
            <a:ext cx="2057400" cy="2011680"/>
          </a:xfrm>
          <a:prstGeom prst="roundRect">
            <a:avLst>
              <a:gd name="adj" fmla="val 2727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390888" y="1508760"/>
            <a:ext cx="205740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528048" y="160020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示范层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546336" y="2103120"/>
            <a:ext cx="1746504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省级试点地市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标杆学校示范应用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可复制推广模板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年度评估与迭代机制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49808" y="3822192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建议首批专题数据产品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749808" y="4224528"/>
            <a:ext cx="2697480" cy="1234440"/>
          </a:xfrm>
          <a:prstGeom prst="roundRect">
            <a:avLst>
              <a:gd name="adj" fmla="val 4444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49808" y="4224528"/>
            <a:ext cx="269748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86968" y="4315968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专题1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05256" y="4818888"/>
            <a:ext cx="2386584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人工智能通识教育资源数据集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630168" y="4224528"/>
            <a:ext cx="2697480" cy="1234440"/>
          </a:xfrm>
          <a:prstGeom prst="roundRect">
            <a:avLst>
              <a:gd name="adj" fmla="val 4444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30168" y="4224528"/>
            <a:ext cx="269748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67328" y="4315968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专题2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785616" y="4818888"/>
            <a:ext cx="2386584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教师备授课与教研数据集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510528" y="4224528"/>
            <a:ext cx="2697480" cy="1234440"/>
          </a:xfrm>
          <a:prstGeom prst="roundRect">
            <a:avLst>
              <a:gd name="adj" fmla="val 4444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510528" y="4224528"/>
            <a:ext cx="269748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647688" y="4315968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专题3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665976" y="4818888"/>
            <a:ext cx="2386584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教育政策与公共服务知识库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9390888" y="4224528"/>
            <a:ext cx="2057400" cy="1234440"/>
          </a:xfrm>
          <a:prstGeom prst="roundRect">
            <a:avLst>
              <a:gd name="adj" fmla="val 4444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390888" y="4224528"/>
            <a:ext cx="205740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528048" y="4315968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专题4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9546336" y="4818888"/>
            <a:ext cx="1746504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地方特色专题数据集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749808" y="5797296"/>
            <a:ext cx="10515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交付成果建议：平台建设包 + 首批数据产品包 + 示范应用包 + 年度Token包。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方案B：面向高校的校级学科与治理数据工厂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1508760"/>
            <a:ext cx="260604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9808" y="1508760"/>
            <a:ext cx="260604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86968" y="160020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客户定位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05256" y="2103120"/>
            <a:ext cx="229514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校级建设型客户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面向校领导、信息化部门、教务处、科研院、学院共同推进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11880" y="1508760"/>
            <a:ext cx="260604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11880" y="1508760"/>
            <a:ext cx="260604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49040" y="160020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建设目标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767328" y="2103120"/>
            <a:ext cx="229514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建设“校级可信AI数据底座 + 学科数据工厂 + 校园智能体数据资产中心”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73952" y="1508760"/>
            <a:ext cx="260604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73952" y="1508760"/>
            <a:ext cx="260604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11112" y="160020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交付口径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629400" y="2103120"/>
            <a:ext cx="229514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不是只交知识库，而是交“校级数据资产持续生产能力”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9336024" y="1508760"/>
            <a:ext cx="2103120" cy="1691640"/>
          </a:xfrm>
          <a:prstGeom prst="roundRect">
            <a:avLst>
              <a:gd name="adj" fmla="val 3243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336024" y="1508760"/>
            <a:ext cx="210312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473184" y="16002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价值导向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491472" y="2103120"/>
            <a:ext cx="1792224" cy="978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支撑AI+X学科升级、课程改革、科研转化和校园服务智能化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49808" y="36118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建议采用“1+4”建设模式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749808" y="4069080"/>
            <a:ext cx="2651760" cy="1508760"/>
          </a:xfrm>
          <a:prstGeom prst="roundRect">
            <a:avLst>
              <a:gd name="adj" fmla="val 363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49808" y="4069080"/>
            <a:ext cx="265176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86968" y="41605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1个校级底座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05256" y="4663440"/>
            <a:ext cx="2340864" cy="7955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贯通教务、科研、学生、校务、图书、实验室等数据与知识资源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657600" y="4069080"/>
            <a:ext cx="2331720" cy="1508760"/>
          </a:xfrm>
          <a:prstGeom prst="roundRect">
            <a:avLst>
              <a:gd name="adj" fmla="val 363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0" y="4069080"/>
            <a:ext cx="233172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94760" y="4160520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校务知识与服务数据集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813048" y="4663440"/>
            <a:ext cx="2020824" cy="7955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制度文件、办事流程、政策规则、服务指南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263640" y="4069080"/>
            <a:ext cx="2331720" cy="1508760"/>
          </a:xfrm>
          <a:prstGeom prst="roundRect">
            <a:avLst>
              <a:gd name="adj" fmla="val 363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263640" y="4069080"/>
            <a:ext cx="233172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00800" y="4160520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学科特色高质量数据集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419088" y="4663440"/>
            <a:ext cx="2020824" cy="7955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学院级、专业级、实验级数据资产沉淀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8869680" y="4069080"/>
            <a:ext cx="2331720" cy="1508760"/>
          </a:xfrm>
          <a:prstGeom prst="roundRect">
            <a:avLst>
              <a:gd name="adj" fmla="val 3636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4069080"/>
            <a:ext cx="233172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006840" y="4160520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课程与实践数据集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9025128" y="4663440"/>
            <a:ext cx="2020824" cy="7955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课程资源、案例库、题库、项目与实验数据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749808" y="5852160"/>
            <a:ext cx="10424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另建议同步建设模型评测与智能体优化数据集，形成“能生产、能评测、能迭代”的闭环。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高校重点建设内容：学科数据工厂 + 校园智能体数据资产中心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1508760"/>
            <a:ext cx="2514600" cy="1965960"/>
          </a:xfrm>
          <a:prstGeom prst="roundRect">
            <a:avLst>
              <a:gd name="adj" fmla="val 2791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9808" y="1508760"/>
            <a:ext cx="251460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86968" y="160020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校务服务场景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05256" y="2103120"/>
            <a:ext cx="2203704" cy="1252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教务问答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科研流程助手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学生服务助手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招生就业助手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493008" y="1508760"/>
            <a:ext cx="2971800" cy="1965960"/>
          </a:xfrm>
          <a:prstGeom prst="roundRect">
            <a:avLst>
              <a:gd name="adj" fmla="val 2791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93008" y="1508760"/>
            <a:ext cx="297180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30168" y="1600200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学科建设场景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648456" y="2103120"/>
            <a:ext cx="2660904" cy="1252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师范类：教育学/心理学/教学法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医学类：教学与临床教育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工科类：实验与工程案例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财经类：财税审计与金融风控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693408" y="1508760"/>
            <a:ext cx="2331720" cy="1965960"/>
          </a:xfrm>
          <a:prstGeom prst="roundRect">
            <a:avLst>
              <a:gd name="adj" fmla="val 2791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693408" y="1508760"/>
            <a:ext cx="233172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30568" y="1600200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课程改革场景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48856" y="2103120"/>
            <a:ext cx="2020824" cy="1252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AI公共基础课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专业课智能升级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项目式学习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实验教学与竞赛项目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9253728" y="1508760"/>
            <a:ext cx="2194560" cy="1965960"/>
          </a:xfrm>
          <a:prstGeom prst="roundRect">
            <a:avLst>
              <a:gd name="adj" fmla="val 2791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253728" y="1508760"/>
            <a:ext cx="219456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90888" y="160020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科研转化场景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409176" y="2103120"/>
            <a:ext cx="1883664" cy="1252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科研数据沉淀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模型评测与优化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成果对外合作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产教融合服务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49808" y="37947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高校首批落地建议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749808" y="4160520"/>
            <a:ext cx="10332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优先选择 2—3 个学院试点、1 个校务知识场景、1 套评测数据体系，形成“校级底座 + 院系示范”的首发版本。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749808" y="4681728"/>
            <a:ext cx="416052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49808" y="4681728"/>
            <a:ext cx="416052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86968" y="477316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交付成果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05256" y="5276088"/>
            <a:ext cx="384962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校级可信AI数据底座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学院试点数据工厂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校园知识库与智能体数据包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校级评测与运营机制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5230368" y="4681728"/>
            <a:ext cx="585216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230368" y="4681728"/>
            <a:ext cx="585216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67528" y="4773168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采购表达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385816" y="5276088"/>
            <a:ext cx="554126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从“买AI工具”升级为“拥有校级学科数据资产”，把AI能力沉淀为可复用、可迭代、可转化的长期资产。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51967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软通数据｜教育行业可信AI数据底座解决方案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155680" y="64922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47548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3A7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核心能力：高质量数据集生产引擎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66928" y="1161288"/>
            <a:ext cx="11018520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8680" y="1600200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68680" y="1618488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数据盘点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359152" y="1600200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359152" y="1618488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清洗脱敏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849624" y="1600200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849624" y="1618488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标注质检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340096" y="1600200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340096" y="1618488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知识抽取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830568" y="1600200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830568" y="1618488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评测发布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321040" y="1600200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  <a:effectLst>
            <a:outerShdw sx="100000" sy="100000" kx="0" ky="0" algn="bl" rotWithShape="0" blurRad="19050" dist="12700" dir="27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8321040" y="1618488"/>
            <a:ext cx="1325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调用运营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194560" y="1792224"/>
            <a:ext cx="164592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  <a:headEnd type="none"/>
            <a:tailEnd type="triangle"/>
          </a:ln>
        </p:spPr>
      </p:sp>
      <p:sp>
        <p:nvSpPr>
          <p:cNvPr id="21" name="Shape 19"/>
          <p:cNvSpPr/>
          <p:nvPr/>
        </p:nvSpPr>
        <p:spPr>
          <a:xfrm>
            <a:off x="3685032" y="1792224"/>
            <a:ext cx="164592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5175504" y="1792224"/>
            <a:ext cx="164592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6665976" y="1792224"/>
            <a:ext cx="164592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8156448" y="1792224"/>
            <a:ext cx="164592" cy="0"/>
          </a:xfrm>
          <a:prstGeom prst="line">
            <a:avLst/>
          </a:prstGeom>
          <a:noFill/>
          <a:ln w="12700">
            <a:solidFill>
              <a:srgbClr val="D8E1EF"/>
            </a:solidFill>
            <a:prstDash val="solid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868680" y="2331720"/>
            <a:ext cx="297180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68680" y="2331720"/>
            <a:ext cx="2971800" cy="475488"/>
          </a:xfrm>
          <a:prstGeom prst="rect">
            <a:avLst/>
          </a:prstGeom>
          <a:solidFill>
            <a:srgbClr val="103A71"/>
          </a:solidFill>
          <a:ln w="12700">
            <a:solidFill>
              <a:srgbClr val="103A7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05840" y="2423160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输入侧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24128" y="2926080"/>
            <a:ext cx="266090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文本、图像、音视频、题库、课件、制度文件、科研资料、业务日志等多模态数据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069080" y="2331720"/>
            <a:ext cx="283464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069080" y="2331720"/>
            <a:ext cx="2834640" cy="475488"/>
          </a:xfrm>
          <a:prstGeom prst="rect">
            <a:avLst/>
          </a:prstGeom>
          <a:solidFill>
            <a:srgbClr val="1F6FEB"/>
          </a:solidFill>
          <a:ln w="12700">
            <a:solidFill>
              <a:srgbClr val="1F6F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206240" y="24231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治理侧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224528" y="2926080"/>
            <a:ext cx="252374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分类分级、去标识、权限控制、去重清洗、格式标准化、质量初筛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233172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132320" y="2331720"/>
            <a:ext cx="4069080" cy="475488"/>
          </a:xfrm>
          <a:prstGeom prst="rect">
            <a:avLst/>
          </a:prstGeom>
          <a:solidFill>
            <a:srgbClr val="2AA7A0"/>
          </a:solidFill>
          <a:ln w="12700">
            <a:solidFill>
              <a:srgbClr val="2AA7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269480" y="2423160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生产侧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7287768" y="2926080"/>
            <a:ext cx="3758184" cy="612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人工/规则/模型协同标注，生成训练数据、知识包、评测集和接口服务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868680" y="4114800"/>
            <a:ext cx="10332720" cy="1051560"/>
          </a:xfrm>
          <a:prstGeom prst="roundRect">
            <a:avLst>
              <a:gd name="adj" fmla="val 5217"/>
            </a:avLst>
          </a:prstGeom>
          <a:solidFill>
            <a:srgbClr val="F5F7FB"/>
          </a:solidFill>
          <a:ln w="12700">
            <a:solidFill>
              <a:srgbClr val="D8E1E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68680" y="4114800"/>
            <a:ext cx="10332720" cy="47548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005840" y="4206240"/>
            <a:ext cx="10058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输出成果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1024128" y="4709160"/>
            <a:ext cx="10021824" cy="3383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训练/微调数据集｜知识库/RAG数据包｜模型评测集｜智能体底包｜专题数据产品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868680" y="5532120"/>
            <a:ext cx="10332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引擎价值不在“加工一批语料”，而在持续形成可审计、可发布、可复用、可运营的教育数据资产。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S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S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“人工智能+教育”背景下的教育行业可信AI数据底座解决方案</dc:title>
  <dc:subject>教育行业可信AI数据底座解决方案</dc:subject>
  <dc:creator>OpenAI</dc:creator>
  <cp:lastModifiedBy>OpenAI</cp:lastModifiedBy>
  <cp:revision>1</cp:revision>
  <dcterms:created xsi:type="dcterms:W3CDTF">2026-04-15T00:55:00Z</dcterms:created>
  <dcterms:modified xsi:type="dcterms:W3CDTF">2026-04-15T00:55:00Z</dcterms:modified>
</cp:coreProperties>
</file>