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《高质量数据集建设指引》发布（国家数据局，2025-08-30，https://www.nda.gov.cn/sjj/swdt/xwfb/0830/20250830210000366789341_mobile.html）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《教育数据分类分级指南》行业标准信息（教育部，2025-12-18发布，2026-02-18实施）
教育部等五部门关于印发《“人工智能+教育”行动计划》的通知（教育部，2026-04-08，https://www.moe.gov.cn/srcsite/A16/s3342/202604/t20260410_1433240.html）
《高质量数据集建设指引》发布（国家数据局，2025-08-30，https://www.nda.gov.cn/sjj/swdt/xwfb/0830/20250830210000366789341_mobile.html）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《高质量数据集建设指引》发布（国家数据局，2025-08-30，https://www.nda.gov.cn/sjj/swdt/xwfb/0830/20250830210000366789341_mobile.html）
《教育数据分类分级指南》行业标准信息（教育部，2025-12-18发布，2026-02-18实施）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教育部召开国家教育数字化战略行动2026年部署会，全面深入推动“人工智能+教育”（教育部，2026-03-31，https://www.moe.gov.cn/jyb_xwfb/gzdt_gzdt/moe_1485/202603/t20260331_1432621.html）
《高质量数据集建设指引》发布（国家数据局，2025-08-30，https://www.nda.gov.cn/sjj/swdt/xwfb/0830/20250830210000366789341_mobile.html）
《教育数据分类分级指南》行业标准信息（教育部，2025-12-18发布，2026-02-18实施）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《高质量数据集建设指引》发布（国家数据局，2025-08-30，https://www.nda.gov.cn/sjj/swdt/xwfb/0830/20250830210000366789341_mobile.html）
《教育数据分类分级指南》行业标准信息（教育部，2025-12-18发布，2026-02-18实施）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《高质量数据集建设指引》发布（国家数据局，2025-08-30，https://www.nda.gov.cn/sjj/swdt/xwfb/0830/20250830210000366789341_mobile.html）
《教育数据分类分级指南》行业标准信息（教育部，2025-12-18发布，2026-02-18实施）
教育部：将建设国家教育智能算力服务平台（教育部转载中国青年报客户端，2026-04-10，https://www.moe.gov.cn/fbh/live/2026/77927/mtbd/202604/t20260410_1433392.html）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教育部召开国家教育数字化战略行动2026年部署会，全面深入推动“人工智能+教育”（教育部，2026-03-31，https://www.moe.gov.cn/jyb_xwfb/gzdt_gzdt/moe_1485/202603/t20260331_1432621.html）
教育部：将建设国家教育智能算力服务平台（教育部转载中国青年报客户端，2026-04-10，https://www.moe.gov.cn/fbh/live/2026/77927/mtbd/202604/t20260410_1433392.html）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教育部科学技术与信息化司负责人就《“人工智能+教育”行动计划》答记者问（教育部，2026-04-10，https://www.moe.gov.cn/jyb_xwfb/s271/202604/t20260410_1433232.html）
《高质量数据集建设指引》发布（国家数据局，2025-08-30，https://www.nda.gov.cn/sjj/swdt/xwfb/0830/20250830210000366789341_mobile.html）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教育部科学技术与信息化司负责人就《“人工智能+教育”行动计划》答记者问（教育部，2026-04-10，https://www.moe.gov.cn/jyb_xwfb/s271/202604/t20260410_1433232.html）
《高质量数据集建设指引》发布（国家数据局，2025-08-30，https://www.nda.gov.cn/sjj/swdt/xwfb/0830/20250830210000366789341_mobile.html）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教育部：将建设国家教育智能算力服务平台（教育部转载中国青年报客户端，2026-04-10，https://www.moe.gov.cn/fbh/live/2026/77927/mtbd/202604/t20260410_1433392.html）
《高质量数据集建设指引》发布（国家数据局，2025-08-30，https://www.nda.gov.cn/sjj/swdt/xwfb/0830/20250830210000366789341_mobile.html）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《高质量数据集建设指引》发布（国家数据局，2025-08-30，https://www.nda.gov.cn/sjj/swdt/xwfb/0830/20250830210000366789341_mobile.html）
教育部等五部门关于印发《“人工智能+教育”行动计划》的通知（教育部，2026-04-08，https://www.moe.gov.cn/srcsite/A16/s3342/202604/t20260410_1433240.html）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3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332720" y="502920"/>
            <a:ext cx="1371600" cy="1097280"/>
          </a:xfrm>
          <a:prstGeom prst="arc">
            <a:avLst/>
          </a:prstGeom>
          <a:solidFill>
            <a:srgbClr val="F3F6FB">
              <a:alpha val="0"/>
            </a:srgbClr>
          </a:solidFill>
          <a:ln w="12700">
            <a:solidFill>
              <a:srgbClr val="95C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561320" y="685800"/>
            <a:ext cx="1005840" cy="822960"/>
          </a:xfrm>
          <a:prstGeom prst="arc">
            <a:avLst/>
          </a:prstGeom>
          <a:solidFill>
            <a:srgbClr val="F3F6FB">
              <a:alpha val="0"/>
            </a:srgbClr>
          </a:solidFill>
          <a:ln w="12700">
            <a:solidFill>
              <a:srgbClr val="C5E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7315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4A8B"/>
                </a:solidFill>
              </a:rPr>
              <a:t>软通数据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1371600"/>
            <a:ext cx="6309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4A8B"/>
                </a:solidFill>
              </a:rPr>
              <a:t>“人工智能+教育”背景下的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0B4A8B"/>
                </a:solidFill>
              </a:rPr>
              <a:t>教育行业可信AI数据底座解决方案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85800" y="2606040"/>
            <a:ext cx="5303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D6FD6"/>
                </a:solidFill>
              </a:rPr>
              <a:t>面向省教育厅与高校客户的高质量数据集生产引擎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85800" y="301752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</a:rPr>
              <a:t>以“可信AI数据底座”为核心，结合 Data Token 模式，形成教育数据资产持续生产与运营体系。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85800" y="3840480"/>
            <a:ext cx="1280160" cy="256032"/>
          </a:xfrm>
          <a:prstGeom prst="roundRect">
            <a:avLst>
              <a:gd name="adj" fmla="val 21429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0664" y="3881628"/>
            <a:ext cx="11704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可信AI数据底座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084832" y="3840480"/>
            <a:ext cx="1417320" cy="256032"/>
          </a:xfrm>
          <a:prstGeom prst="roundRect">
            <a:avLst>
              <a:gd name="adj" fmla="val 21429"/>
            </a:avLst>
          </a:prstGeom>
          <a:solidFill>
            <a:srgbClr val="1D6FD6"/>
          </a:solidFill>
          <a:ln w="12700">
            <a:solidFill>
              <a:srgbClr val="1D6FD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139696" y="3881628"/>
            <a:ext cx="130759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高质量数据生产引擎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3639312" y="3840480"/>
            <a:ext cx="1143000" cy="256032"/>
          </a:xfrm>
          <a:prstGeom prst="roundRect">
            <a:avLst>
              <a:gd name="adj" fmla="val 21429"/>
            </a:avLst>
          </a:prstGeom>
          <a:solidFill>
            <a:srgbClr val="11A8A0"/>
          </a:solidFill>
          <a:ln w="12700">
            <a:solidFill>
              <a:srgbClr val="11A8A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94176" y="3881628"/>
            <a:ext cx="10332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Data Token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919472" y="3840480"/>
            <a:ext cx="1463040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74336" y="3881628"/>
            <a:ext cx="135331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省厅/高校双方案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7315200" y="1325880"/>
            <a:ext cx="3931920" cy="429768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D6E4F5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635240" y="1664208"/>
            <a:ext cx="3291840" cy="292608"/>
          </a:xfrm>
          <a:prstGeom prst="roundRect">
            <a:avLst>
              <a:gd name="adj" fmla="val 15625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744968" y="1719072"/>
            <a:ext cx="307238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核心价值主张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7635240" y="2148840"/>
            <a:ext cx="1444752" cy="1097280"/>
          </a:xfrm>
          <a:prstGeom prst="roundRect">
            <a:avLst>
              <a:gd name="adj" fmla="val 6667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763256" y="225856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政策对齐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63256" y="2532888"/>
            <a:ext cx="1188720" cy="6217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直接承接“人工智能+教育”行动计划及高质量数据集建设要求。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9144000" y="2148840"/>
            <a:ext cx="1444752" cy="1097280"/>
          </a:xfrm>
          <a:prstGeom prst="roundRect">
            <a:avLst>
              <a:gd name="adj" fmla="val 6667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9272016" y="225856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差异化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272016" y="2532888"/>
            <a:ext cx="1188720" cy="6217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面向教育厅与高校分层设计，不走通用平台同质化路径。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7635240" y="3383280"/>
            <a:ext cx="1444752" cy="1097280"/>
          </a:xfrm>
          <a:prstGeom prst="roundRect">
            <a:avLst>
              <a:gd name="adj" fmla="val 6667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7763256" y="349300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可运营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763256" y="3767328"/>
            <a:ext cx="1188720" cy="6217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通过 Data Token 机制实现数据生产、调用、结算闭环。</a:t>
            </a:r>
            <a:endParaRPr lang="en-US" sz="880" dirty="0"/>
          </a:p>
        </p:txBody>
      </p:sp>
      <p:sp>
        <p:nvSpPr>
          <p:cNvPr id="29" name="Shape 27"/>
          <p:cNvSpPr/>
          <p:nvPr/>
        </p:nvSpPr>
        <p:spPr>
          <a:xfrm>
            <a:off x="9144000" y="3383280"/>
            <a:ext cx="1444752" cy="1097280"/>
          </a:xfrm>
          <a:prstGeom prst="roundRect">
            <a:avLst>
              <a:gd name="adj" fmla="val 6667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9272016" y="349300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可复制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9272016" y="3767328"/>
            <a:ext cx="1188720" cy="6217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先试点、再成型、后复制，形成省域或校域推广模式。</a:t>
            </a:r>
            <a:endParaRPr lang="en-US" sz="880" dirty="0"/>
          </a:p>
        </p:txBody>
      </p:sp>
      <p:sp>
        <p:nvSpPr>
          <p:cNvPr id="32" name="Text 30"/>
          <p:cNvSpPr/>
          <p:nvPr/>
        </p:nvSpPr>
        <p:spPr>
          <a:xfrm>
            <a:off x="685800" y="6172200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2026年4月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商业模式与可信体系：从一次性项目走向持续运营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平台、数据产品、Token 与运营服务形成收入闭环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10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594360" y="1143000"/>
            <a:ext cx="2560320" cy="1325880"/>
          </a:xfrm>
          <a:prstGeom prst="roundRect">
            <a:avLst>
              <a:gd name="adj" fmla="val 5517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22376" y="1252728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平台建设费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22376" y="1527048"/>
            <a:ext cx="2304288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部署可信AI数据底座，完成接入、治理、加工、发布和审计能力建设。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310128" y="1143000"/>
            <a:ext cx="2651760" cy="1325880"/>
          </a:xfrm>
          <a:prstGeom prst="roundRect">
            <a:avLst>
              <a:gd name="adj" fmla="val 5517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438144" y="1252728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专题数据产品费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38144" y="1527048"/>
            <a:ext cx="2395728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交付首批数据集、知识包、评测包与智能体底包。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6117336" y="1143000"/>
            <a:ext cx="2514600" cy="1325880"/>
          </a:xfrm>
          <a:prstGeom prst="roundRect">
            <a:avLst>
              <a:gd name="adj" fmla="val 5517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45352" y="1252728"/>
            <a:ext cx="2258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年度 Token 包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245352" y="1527048"/>
            <a:ext cx="2258568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支撑新增数据生产、调用、更新、优化与跨部门分配。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8796528" y="114300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8924544" y="1252728"/>
            <a:ext cx="23500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持续运营服务费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924544" y="1527048"/>
            <a:ext cx="2350008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数据更新、应用扩容、模型适配、制度陪跑和绩效优化。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713232" y="2788920"/>
            <a:ext cx="2377440" cy="292608"/>
          </a:xfrm>
          <a:prstGeom prst="roundRect">
            <a:avLst>
              <a:gd name="adj" fmla="val 15625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2843784"/>
            <a:ext cx="215798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为什么客户愿意买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94360" y="3218688"/>
            <a:ext cx="2651760" cy="1508760"/>
          </a:xfrm>
          <a:prstGeom prst="roundRect">
            <a:avLst>
              <a:gd name="adj" fmla="val 4848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22376" y="3328416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可信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22376" y="3602736"/>
            <a:ext cx="2395728" cy="10332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教育数据分类分级要求明确，尤其涉及未成年人和教学管理数据，合规是前提。</a:t>
            </a:r>
            <a:endParaRPr lang="en-US" sz="880" dirty="0"/>
          </a:p>
        </p:txBody>
      </p:sp>
      <p:sp>
        <p:nvSpPr>
          <p:cNvPr id="25" name="Shape 23"/>
          <p:cNvSpPr/>
          <p:nvPr/>
        </p:nvSpPr>
        <p:spPr>
          <a:xfrm>
            <a:off x="3401568" y="3218688"/>
            <a:ext cx="2651760" cy="1508760"/>
          </a:xfrm>
          <a:prstGeom prst="roundRect">
            <a:avLst>
              <a:gd name="adj" fmla="val 4848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529584" y="3328416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可用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529584" y="3602736"/>
            <a:ext cx="2395728" cy="10332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数据集生产引擎能直接服务微调、知识库、智能体和评测，不停留在素材整理。</a:t>
            </a:r>
            <a:endParaRPr lang="en-US" sz="880" dirty="0"/>
          </a:p>
        </p:txBody>
      </p:sp>
      <p:sp>
        <p:nvSpPr>
          <p:cNvPr id="28" name="Shape 26"/>
          <p:cNvSpPr/>
          <p:nvPr/>
        </p:nvSpPr>
        <p:spPr>
          <a:xfrm>
            <a:off x="6208776" y="3218688"/>
            <a:ext cx="2651760" cy="1508760"/>
          </a:xfrm>
          <a:prstGeom prst="roundRect">
            <a:avLst>
              <a:gd name="adj" fmla="val 4848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336792" y="3328416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可运营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336792" y="3602736"/>
            <a:ext cx="2395728" cy="10332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Data Token 机制让数据资产生产、调用、结算和激励形成长期机制。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9015984" y="3218688"/>
            <a:ext cx="2331720" cy="1508760"/>
          </a:xfrm>
          <a:prstGeom prst="roundRect">
            <a:avLst>
              <a:gd name="adj" fmla="val 4848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9144000" y="3328416"/>
            <a:ext cx="2075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可复制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144000" y="3602736"/>
            <a:ext cx="2075688" cy="10332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先试点后复制，可逐步推广到地市、学校、院系和更多场景。</a:t>
            </a:r>
            <a:endParaRPr lang="en-US" sz="880" dirty="0"/>
          </a:p>
        </p:txBody>
      </p:sp>
      <p:sp>
        <p:nvSpPr>
          <p:cNvPr id="34" name="Shape 32"/>
          <p:cNvSpPr/>
          <p:nvPr/>
        </p:nvSpPr>
        <p:spPr>
          <a:xfrm>
            <a:off x="3246120" y="5257800"/>
            <a:ext cx="5669280" cy="256032"/>
          </a:xfrm>
          <a:prstGeom prst="roundRect">
            <a:avLst>
              <a:gd name="adj" fmla="val 21429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00984" y="5298948"/>
            <a:ext cx="555955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结论：可信AI数据底座，是教育AI项目走向长期运营的关键基础设施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实施路径与合作建议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先试点、再成型、后复制，形成可视化成果与长期运营机制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11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40080" y="1371600"/>
            <a:ext cx="2651760" cy="1645920"/>
          </a:xfrm>
          <a:prstGeom prst="roundRect">
            <a:avLst>
              <a:gd name="adj" fmla="val 4444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68096" y="1481328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阶段一：规划与盘点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68096" y="1755648"/>
            <a:ext cx="2395728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完成数据资产盘点、场景梳理、制度边界设计和首批专题选择。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566160" y="1371600"/>
            <a:ext cx="2651760" cy="1645920"/>
          </a:xfrm>
          <a:prstGeom prst="roundRect">
            <a:avLst>
              <a:gd name="adj" fmla="val 4444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694176" y="1481328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阶段二：平台与样板建设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94176" y="1755648"/>
            <a:ext cx="2395728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上线可信AI数据底座和高质量数据集生产引擎，交付首批专题数据包。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6492240" y="1371600"/>
            <a:ext cx="2651760" cy="1645920"/>
          </a:xfrm>
          <a:prstGeom prst="roundRect">
            <a:avLst>
              <a:gd name="adj" fmla="val 4444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620256" y="1481328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阶段三：场景验证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620256" y="1755648"/>
            <a:ext cx="2395728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跑通课程、教研、治理或校务服务场景，形成可展示、可评估成果。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9418320" y="1371600"/>
            <a:ext cx="2148840" cy="1645920"/>
          </a:xfrm>
          <a:prstGeom prst="roundRect">
            <a:avLst>
              <a:gd name="adj" fmla="val 4444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546336" y="1481328"/>
            <a:ext cx="1892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阶段四：复制运营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546336" y="1755648"/>
            <a:ext cx="1892808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导入 Token 配额与结算机制，扩大覆盖范围。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685800" y="3520440"/>
            <a:ext cx="2560320" cy="292608"/>
          </a:xfrm>
          <a:prstGeom prst="roundRect">
            <a:avLst>
              <a:gd name="adj" fmla="val 15625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95528" y="3575304"/>
            <a:ext cx="23408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合作建议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40080" y="3977640"/>
            <a:ext cx="3520440" cy="1280160"/>
          </a:xfrm>
          <a:prstGeom prst="roundRect">
            <a:avLst>
              <a:gd name="adj" fmla="val 5714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68096" y="4087368"/>
            <a:ext cx="3264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省教育厅合作建议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68096" y="4361688"/>
            <a:ext cx="3264408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优先推进“1个省级底座 + 2个地市试点 + 1批样板学校”，形成省域推广模板。</a:t>
            </a:r>
            <a:endParaRPr lang="en-US" sz="880" dirty="0"/>
          </a:p>
        </p:txBody>
      </p:sp>
      <p:sp>
        <p:nvSpPr>
          <p:cNvPr id="25" name="Shape 23"/>
          <p:cNvSpPr/>
          <p:nvPr/>
        </p:nvSpPr>
        <p:spPr>
          <a:xfrm>
            <a:off x="4343400" y="3977640"/>
            <a:ext cx="3520440" cy="1280160"/>
          </a:xfrm>
          <a:prstGeom prst="roundRect">
            <a:avLst>
              <a:gd name="adj" fmla="val 5714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471416" y="4087368"/>
            <a:ext cx="3264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高校合作建议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471416" y="4361688"/>
            <a:ext cx="3264408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优先推进“1个校级底座 + 2—3个院系试点 + 1个校内知识服务场景”，形成校级样板。</a:t>
            </a:r>
            <a:endParaRPr lang="en-US" sz="880" dirty="0"/>
          </a:p>
        </p:txBody>
      </p:sp>
      <p:sp>
        <p:nvSpPr>
          <p:cNvPr id="28" name="Shape 26"/>
          <p:cNvSpPr/>
          <p:nvPr/>
        </p:nvSpPr>
        <p:spPr>
          <a:xfrm>
            <a:off x="8046720" y="3977640"/>
            <a:ext cx="3429000" cy="1280160"/>
          </a:xfrm>
          <a:prstGeom prst="roundRect">
            <a:avLst>
              <a:gd name="adj" fmla="val 5714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8174736" y="4087368"/>
            <a:ext cx="31729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交付建议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174736" y="4361688"/>
            <a:ext cx="3172968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建议采用“咨询规划 + 平台建设 + 数据产品 + Token 包 + 运营服务”的组合交付方式。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1051560" y="5760720"/>
            <a:ext cx="10058400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106424" y="5801868"/>
            <a:ext cx="99486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软通数据建议口径：为省教育厅建设省域教育AI公共能力底座，为高校建设校级学科数据工厂，并以 Data Token 驱动持续运营。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政策窗口已打开：教育 AI 建设进入“数据底座”阶段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从“有没有AI应用”转向“有没有可持续的数据资产体系”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2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502920" y="1051560"/>
            <a:ext cx="3840480" cy="1920240"/>
          </a:xfrm>
          <a:prstGeom prst="roundRect">
            <a:avLst>
              <a:gd name="adj" fmla="val 3810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30936" y="1161288"/>
            <a:ext cx="3584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政策驱动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30936" y="1435608"/>
            <a:ext cx="3584448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《“人工智能+教育”行动计划》提出，到2030年形成人工智能与教育深度融合格局，并推动智能技术与教育全要素、全过程、全场景融合。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4526280" y="1051560"/>
            <a:ext cx="3246120" cy="1920240"/>
          </a:xfrm>
          <a:prstGeom prst="roundRect">
            <a:avLst>
              <a:gd name="adj" fmla="val 3810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654296" y="1161288"/>
            <a:ext cx="2990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部署方向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654296" y="1435608"/>
            <a:ext cx="2990088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教育部 2026 年部署会提出：AI for 学校教育、AI for 教师发展、AI for 教育治理、AI for 科技创新等方向。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7955280" y="1051560"/>
            <a:ext cx="3703320" cy="1920240"/>
          </a:xfrm>
          <a:prstGeom prst="roundRect">
            <a:avLst>
              <a:gd name="adj" fmla="val 3810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083296" y="1161288"/>
            <a:ext cx="3447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数据基础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083296" y="1435608"/>
            <a:ext cx="3447288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国家数据局发布《高质量数据集建设指引》；教育数据分类分级标准实施，数据治理与高质量数据供给成为项目刚需。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685800" y="3246120"/>
            <a:ext cx="1828800" cy="292608"/>
          </a:xfrm>
          <a:prstGeom prst="roundRect">
            <a:avLst>
              <a:gd name="adj" fmla="val 15625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5528" y="3300984"/>
            <a:ext cx="16093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机会判断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02920" y="3611880"/>
            <a:ext cx="2743200" cy="1417320"/>
          </a:xfrm>
          <a:prstGeom prst="roundRect">
            <a:avLst>
              <a:gd name="adj" fmla="val 5161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30936" y="3721608"/>
            <a:ext cx="2487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机会1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30936" y="3995928"/>
            <a:ext cx="2487168" cy="9418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单点 AI 应用竞争加剧，但教育行业缺少可持续的数据生产底座。</a:t>
            </a:r>
            <a:endParaRPr lang="en-US" sz="880" dirty="0"/>
          </a:p>
        </p:txBody>
      </p:sp>
      <p:sp>
        <p:nvSpPr>
          <p:cNvPr id="22" name="Shape 20"/>
          <p:cNvSpPr/>
          <p:nvPr/>
        </p:nvSpPr>
        <p:spPr>
          <a:xfrm>
            <a:off x="3474720" y="3611880"/>
            <a:ext cx="2743200" cy="1417320"/>
          </a:xfrm>
          <a:prstGeom prst="roundRect">
            <a:avLst>
              <a:gd name="adj" fmla="val 5161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602736" y="3721608"/>
            <a:ext cx="2487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机会2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602736" y="3995928"/>
            <a:ext cx="2487168" cy="9418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省厅和高校都需要建设本地、本校、本学科的特色高质量数据集。</a:t>
            </a:r>
            <a:endParaRPr lang="en-US" sz="880" dirty="0"/>
          </a:p>
        </p:txBody>
      </p:sp>
      <p:sp>
        <p:nvSpPr>
          <p:cNvPr id="25" name="Shape 23"/>
          <p:cNvSpPr/>
          <p:nvPr/>
        </p:nvSpPr>
        <p:spPr>
          <a:xfrm>
            <a:off x="6446520" y="3611880"/>
            <a:ext cx="2697480" cy="1417320"/>
          </a:xfrm>
          <a:prstGeom prst="roundRect">
            <a:avLst>
              <a:gd name="adj" fmla="val 5161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574536" y="3721608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机会3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574536" y="3995928"/>
            <a:ext cx="2441448" cy="9418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教育领域对合规、可信、安全要求高，形成天然门槛。</a:t>
            </a:r>
            <a:endParaRPr lang="en-US" sz="880" dirty="0"/>
          </a:p>
        </p:txBody>
      </p:sp>
      <p:sp>
        <p:nvSpPr>
          <p:cNvPr id="28" name="Shape 26"/>
          <p:cNvSpPr/>
          <p:nvPr/>
        </p:nvSpPr>
        <p:spPr>
          <a:xfrm>
            <a:off x="9372600" y="3611880"/>
            <a:ext cx="2331720" cy="1417320"/>
          </a:xfrm>
          <a:prstGeom prst="roundRect">
            <a:avLst>
              <a:gd name="adj" fmla="val 5161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9500616" y="3721608"/>
            <a:ext cx="2075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机会4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500616" y="3995928"/>
            <a:ext cx="2075688" cy="9418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项目具备从建设走向长期运营的商业延展空间。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685800" y="5349240"/>
            <a:ext cx="2011680" cy="292608"/>
          </a:xfrm>
          <a:prstGeom prst="roundRect">
            <a:avLst>
              <a:gd name="adj" fmla="val 15625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95528" y="5404104"/>
            <a:ext cx="1792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结论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85800" y="5705856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B4A8B"/>
                </a:solidFill>
              </a:rPr>
              <a:t>真正值得建设的，不是新的“通用教育大模型”，而是面向教育行业的可信AI数据底座与高质量数据集生产引擎。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整体方案：统一底座、双客群方案、Data Token 运营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一套产品体系，同时满足省域统筹与校级差异化场景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3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520440" y="1097280"/>
            <a:ext cx="5120640" cy="640080"/>
          </a:xfrm>
          <a:prstGeom prst="roundRect">
            <a:avLst>
              <a:gd name="adj" fmla="val 10000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749040" y="1307592"/>
            <a:ext cx="4663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统一核心产品：软通数据“可信AI数据底座”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2103120"/>
            <a:ext cx="3383280" cy="2103120"/>
          </a:xfrm>
          <a:prstGeom prst="roundRect">
            <a:avLst>
              <a:gd name="adj" fmla="val 3478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59536" y="2212848"/>
            <a:ext cx="31272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省教育厅客户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59536" y="2487168"/>
            <a:ext cx="3127248" cy="1627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建设省域教育 AI 公共能力底座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• 课程与教学数据集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• 教师发展与教研数据集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• 教育治理与公共服务数据集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• 地方特色专题数据集</a:t>
            </a:r>
            <a:endParaRPr lang="en-US" sz="880" dirty="0"/>
          </a:p>
        </p:txBody>
      </p:sp>
      <p:sp>
        <p:nvSpPr>
          <p:cNvPr id="13" name="Shape 11"/>
          <p:cNvSpPr/>
          <p:nvPr/>
        </p:nvSpPr>
        <p:spPr>
          <a:xfrm>
            <a:off x="8092440" y="2103120"/>
            <a:ext cx="3383280" cy="2103120"/>
          </a:xfrm>
          <a:prstGeom prst="roundRect">
            <a:avLst>
              <a:gd name="adj" fmla="val 3478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220456" y="2212848"/>
            <a:ext cx="31272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高校客户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220456" y="2487168"/>
            <a:ext cx="3127248" cy="1627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建设校级学科与治理数据工厂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• 校务知识与服务数据集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• 学科特色高质量数据集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• 课程与实践数据集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• 模型评测与智能体优化数据集</a:t>
            </a:r>
            <a:endParaRPr lang="en-US" sz="880" dirty="0"/>
          </a:p>
        </p:txBody>
      </p:sp>
      <p:sp>
        <p:nvSpPr>
          <p:cNvPr id="16" name="Shape 14"/>
          <p:cNvSpPr/>
          <p:nvPr/>
        </p:nvSpPr>
        <p:spPr>
          <a:xfrm>
            <a:off x="4526280" y="2697480"/>
            <a:ext cx="548640" cy="457200"/>
          </a:xfrm>
          <a:prstGeom prst="chevron">
            <a:avLst/>
          </a:prstGeom>
          <a:solidFill>
            <a:srgbClr val="D1D5DB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086600" y="2697480"/>
            <a:ext cx="548640" cy="457200"/>
          </a:xfrm>
          <a:prstGeom prst="chevron">
            <a:avLst/>
          </a:prstGeom>
          <a:solidFill>
            <a:srgbClr val="D1D5DB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566160" y="4526280"/>
            <a:ext cx="5074920" cy="292608"/>
          </a:xfrm>
          <a:prstGeom prst="roundRect">
            <a:avLst>
              <a:gd name="adj" fmla="val 15625"/>
            </a:avLst>
          </a:prstGeom>
          <a:solidFill>
            <a:srgbClr val="11A8A0"/>
          </a:solidFill>
          <a:ln w="12700">
            <a:solidFill>
              <a:srgbClr val="11A8A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75888" y="4581144"/>
            <a:ext cx="4855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高质量数据集生产引擎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777240" y="4983480"/>
            <a:ext cx="2697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905256" y="5093208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可信接入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05256" y="5367528"/>
            <a:ext cx="2441448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汇聚业务系统、课程资源、文档、题库、音视频等多模态素材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3657600" y="4983480"/>
            <a:ext cx="2697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785616" y="5093208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治理合规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785616" y="5367528"/>
            <a:ext cx="2441448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分类分级、脱敏去标识、权限控制、血缘追踪与审计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6537960" y="4983480"/>
            <a:ext cx="2697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665976" y="5093208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加工生产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665976" y="5367528"/>
            <a:ext cx="2441448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切片、标注、质检、SFT 样本、RAG 数据、评测集构建</a:t>
            </a:r>
            <a:endParaRPr lang="en-US" sz="880" dirty="0"/>
          </a:p>
        </p:txBody>
      </p:sp>
      <p:sp>
        <p:nvSpPr>
          <p:cNvPr id="29" name="Shape 27"/>
          <p:cNvSpPr/>
          <p:nvPr/>
        </p:nvSpPr>
        <p:spPr>
          <a:xfrm>
            <a:off x="9418320" y="4983480"/>
            <a:ext cx="2697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9546336" y="5093208"/>
            <a:ext cx="2441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资产服务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9546336" y="5367528"/>
            <a:ext cx="2441448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数据集上架、知识包发布、接口调用与持续更新</a:t>
            </a:r>
            <a:endParaRPr lang="en-US" sz="880" dirty="0"/>
          </a:p>
        </p:txBody>
      </p:sp>
      <p:sp>
        <p:nvSpPr>
          <p:cNvPr id="32" name="Shape 30"/>
          <p:cNvSpPr/>
          <p:nvPr/>
        </p:nvSpPr>
        <p:spPr>
          <a:xfrm>
            <a:off x="4663440" y="6199632"/>
            <a:ext cx="2880360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18304" y="6240780"/>
            <a:ext cx="27706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Data Token：数据价值计量与运营体系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核心产品：可信AI数据底座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让教育客户持续生产、治理、评测、调用高质量教育数据资产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4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713232" y="1060704"/>
            <a:ext cx="10744200" cy="292608"/>
          </a:xfrm>
          <a:prstGeom prst="roundRect">
            <a:avLst>
              <a:gd name="adj" fmla="val 15625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115568"/>
            <a:ext cx="10524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四层能力架构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868680" y="1554480"/>
            <a:ext cx="2423160" cy="3611880"/>
          </a:xfrm>
          <a:prstGeom prst="roundRect">
            <a:avLst>
              <a:gd name="adj" fmla="val 3019"/>
            </a:avLst>
          </a:prstGeom>
          <a:solidFill>
            <a:srgbClr val="FFFFFF"/>
          </a:solidFill>
          <a:ln w="12700">
            <a:solidFill>
              <a:srgbClr val="1D6FD6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42416" y="1719072"/>
            <a:ext cx="2075688" cy="347472"/>
          </a:xfrm>
          <a:prstGeom prst="roundRect">
            <a:avLst>
              <a:gd name="adj" fmla="val 13158"/>
            </a:avLst>
          </a:prstGeom>
          <a:solidFill>
            <a:srgbClr val="1D6FD6"/>
          </a:solidFill>
          <a:ln w="12700">
            <a:solidFill>
              <a:srgbClr val="1D6FD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78992" y="1801368"/>
            <a:ext cx="20025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可信接入层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042416" y="2231136"/>
            <a:ext cx="2075688" cy="2697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</a:rPr>
              <a:t>接入教育厅平台、校内业务系统、课程资源、题库、课件、录播、科研资料、多模态素材。</a:t>
            </a:r>
            <a:endParaRPr lang="en-US" sz="920" dirty="0"/>
          </a:p>
        </p:txBody>
      </p:sp>
      <p:sp>
        <p:nvSpPr>
          <p:cNvPr id="14" name="Shape 12"/>
          <p:cNvSpPr/>
          <p:nvPr/>
        </p:nvSpPr>
        <p:spPr>
          <a:xfrm>
            <a:off x="3675888" y="1554480"/>
            <a:ext cx="2423160" cy="3611880"/>
          </a:xfrm>
          <a:prstGeom prst="roundRect">
            <a:avLst>
              <a:gd name="adj" fmla="val 3019"/>
            </a:avLst>
          </a:prstGeom>
          <a:solidFill>
            <a:srgbClr val="FFFFFF"/>
          </a:solidFill>
          <a:ln w="12700">
            <a:solidFill>
              <a:srgbClr val="11A8A0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849624" y="1719072"/>
            <a:ext cx="2075688" cy="347472"/>
          </a:xfrm>
          <a:prstGeom prst="roundRect">
            <a:avLst>
              <a:gd name="adj" fmla="val 13158"/>
            </a:avLst>
          </a:prstGeom>
          <a:solidFill>
            <a:srgbClr val="11A8A0"/>
          </a:solidFill>
          <a:ln w="12700">
            <a:solidFill>
              <a:srgbClr val="11A8A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86200" y="1801368"/>
            <a:ext cx="20025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治理合规层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849624" y="2231136"/>
            <a:ext cx="2075688" cy="2697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</a:rPr>
              <a:t>建立分类分级、权限控制、脱敏去标识、授权审计、血缘追踪与质量准入机制。</a:t>
            </a:r>
            <a:endParaRPr lang="en-US" sz="920" dirty="0"/>
          </a:p>
        </p:txBody>
      </p:sp>
      <p:sp>
        <p:nvSpPr>
          <p:cNvPr id="18" name="Shape 16"/>
          <p:cNvSpPr/>
          <p:nvPr/>
        </p:nvSpPr>
        <p:spPr>
          <a:xfrm>
            <a:off x="6483096" y="1554480"/>
            <a:ext cx="2423160" cy="3611880"/>
          </a:xfrm>
          <a:prstGeom prst="roundRect">
            <a:avLst>
              <a:gd name="adj" fmla="val 3019"/>
            </a:avLst>
          </a:prstGeom>
          <a:solidFill>
            <a:srgbClr val="FFFFFF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656832" y="1719072"/>
            <a:ext cx="2075688" cy="347472"/>
          </a:xfrm>
          <a:prstGeom prst="roundRect">
            <a:avLst>
              <a:gd name="adj" fmla="val 13158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693408" y="1801368"/>
            <a:ext cx="20025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高质量数据集生产引擎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656832" y="2231136"/>
            <a:ext cx="2075688" cy="2697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</a:rPr>
              <a:t>支撑清洗、切片、标注、质检、知识抽取、问答构建、SFT 样本、RAG 入库、评测集生成。</a:t>
            </a:r>
            <a:endParaRPr lang="en-US" sz="920" dirty="0"/>
          </a:p>
        </p:txBody>
      </p:sp>
      <p:sp>
        <p:nvSpPr>
          <p:cNvPr id="22" name="Shape 20"/>
          <p:cNvSpPr/>
          <p:nvPr/>
        </p:nvSpPr>
        <p:spPr>
          <a:xfrm>
            <a:off x="9290304" y="1554480"/>
            <a:ext cx="2423160" cy="3611880"/>
          </a:xfrm>
          <a:prstGeom prst="roundRect">
            <a:avLst>
              <a:gd name="adj" fmla="val 3019"/>
            </a:avLst>
          </a:prstGeom>
          <a:solidFill>
            <a:srgbClr val="FFFFFF"/>
          </a:solidFill>
          <a:ln w="12700">
            <a:solidFill>
              <a:srgbClr val="0B4A8B"/>
            </a:solidFill>
            <a:prstDash val="solid"/>
          </a:ln>
          <a:effectLst>
            <a:outerShdw sx="100000" sy="100000" kx="0" ky="0" algn="bl" rotWithShape="0" blurRad="12700" dist="12700" dir="27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9464040" y="1719072"/>
            <a:ext cx="2075688" cy="347472"/>
          </a:xfrm>
          <a:prstGeom prst="roundRect">
            <a:avLst>
              <a:gd name="adj" fmla="val 13158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500616" y="1801368"/>
            <a:ext cx="20025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资产服务与运营层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9464040" y="2231136"/>
            <a:ext cx="2075688" cy="2697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</a:rPr>
              <a:t>输出训练/微调数据集、知识包、评测集和接口服务，并承载 Data Token 计量与运营。</a:t>
            </a:r>
            <a:endParaRPr lang="en-US" sz="920" dirty="0"/>
          </a:p>
        </p:txBody>
      </p:sp>
      <p:sp>
        <p:nvSpPr>
          <p:cNvPr id="26" name="Text 24"/>
          <p:cNvSpPr/>
          <p:nvPr/>
        </p:nvSpPr>
        <p:spPr>
          <a:xfrm>
            <a:off x="822960" y="5577840"/>
            <a:ext cx="10698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B4A8B"/>
                </a:solidFill>
              </a:rPr>
              <a:t>价值定位：把“教育数据管理”升级为“教育数据资产生产”，把“一次性数据整理”升级为“持续供给能力”。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方案 A：面向省教育厅的省域教育AI数据底座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省级统筹、资源均衡、课程落地、教师发展、教育治理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5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502920" y="1097280"/>
            <a:ext cx="2651760" cy="1783080"/>
          </a:xfrm>
          <a:prstGeom prst="roundRect">
            <a:avLst>
              <a:gd name="adj" fmla="val 4103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30936" y="1207008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客户定位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30936" y="1481328"/>
            <a:ext cx="2395728" cy="1307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省教育厅更关注省域统筹和公共能力建设，而不是单校工具采购。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364992" y="1097280"/>
            <a:ext cx="2834640" cy="1783080"/>
          </a:xfrm>
          <a:prstGeom prst="roundRect">
            <a:avLst>
              <a:gd name="adj" fmla="val 4103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493008" y="1207008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建设目标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93008" y="1481328"/>
            <a:ext cx="2578608" cy="1307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形成省级教育 AI 公共能力底座，支撑全省课程建设、教师发展和教育治理。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6419088" y="1097280"/>
            <a:ext cx="2514600" cy="1783080"/>
          </a:xfrm>
          <a:prstGeom prst="roundRect">
            <a:avLst>
              <a:gd name="adj" fmla="val 4103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547104" y="1207008"/>
            <a:ext cx="2258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交付口径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547104" y="1481328"/>
            <a:ext cx="2258568" cy="1307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底座 + 数据产品 + 场景成果 + 治理制度，不只是一个平台。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9144000" y="1097280"/>
            <a:ext cx="2514600" cy="1783080"/>
          </a:xfrm>
          <a:prstGeom prst="roundRect">
            <a:avLst>
              <a:gd name="adj" fmla="val 4103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272016" y="1207008"/>
            <a:ext cx="2258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价值导向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272016" y="1481328"/>
            <a:ext cx="2258568" cy="1307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支持形成可复制、可推广、可考核的省域教育 AI 建设模式。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685800" y="3154680"/>
            <a:ext cx="2560320" cy="292608"/>
          </a:xfrm>
          <a:prstGeom prst="roundRect">
            <a:avLst>
              <a:gd name="adj" fmla="val 15625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95528" y="3209544"/>
            <a:ext cx="23408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建议采用“1+3+N”模式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02920" y="3584448"/>
            <a:ext cx="2286000" cy="1874520"/>
          </a:xfrm>
          <a:prstGeom prst="roundRect">
            <a:avLst>
              <a:gd name="adj" fmla="val 3902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30936" y="3694176"/>
            <a:ext cx="20299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1 个底座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30936" y="3968496"/>
            <a:ext cx="2029968" cy="1399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省级教育可信AI数据底座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统一接入、治理、加工、发布、调用和审计。</a:t>
            </a:r>
            <a:endParaRPr lang="en-US" sz="880" dirty="0"/>
          </a:p>
        </p:txBody>
      </p:sp>
      <p:sp>
        <p:nvSpPr>
          <p:cNvPr id="25" name="Shape 23"/>
          <p:cNvSpPr/>
          <p:nvPr/>
        </p:nvSpPr>
        <p:spPr>
          <a:xfrm>
            <a:off x="2971800" y="3584448"/>
            <a:ext cx="2606040" cy="1874520"/>
          </a:xfrm>
          <a:prstGeom prst="roundRect">
            <a:avLst>
              <a:gd name="adj" fmla="val 3902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099816" y="3694176"/>
            <a:ext cx="23500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3 类核心数据产品群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099816" y="3968496"/>
            <a:ext cx="2350008" cy="1399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课程与教学数据集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教师发展与教研数据集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教育治理与公共服务数据集</a:t>
            </a:r>
            <a:endParaRPr lang="en-US" sz="880" dirty="0"/>
          </a:p>
        </p:txBody>
      </p:sp>
      <p:sp>
        <p:nvSpPr>
          <p:cNvPr id="28" name="Shape 26"/>
          <p:cNvSpPr/>
          <p:nvPr/>
        </p:nvSpPr>
        <p:spPr>
          <a:xfrm>
            <a:off x="5788152" y="3584448"/>
            <a:ext cx="2560320" cy="1874520"/>
          </a:xfrm>
          <a:prstGeom prst="roundRect">
            <a:avLst>
              <a:gd name="adj" fmla="val 3902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916168" y="3694176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N 个特色专题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916168" y="3968496"/>
            <a:ext cx="2304288" cy="1399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地方文化、红色教育、非遗资源、双语资源、职业教育、产业特色等。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8549640" y="3584448"/>
            <a:ext cx="2834640" cy="1874520"/>
          </a:xfrm>
          <a:prstGeom prst="roundRect">
            <a:avLst>
              <a:gd name="adj" fmla="val 3902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8677656" y="3694176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首批可落地成果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8677656" y="3968496"/>
            <a:ext cx="2578608" cy="1399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政策问答助手、课程资源助手、教研助手、治理助手、试点地市示范包。</a:t>
            </a:r>
            <a:endParaRPr lang="en-US" sz="880" dirty="0"/>
          </a:p>
        </p:txBody>
      </p:sp>
      <p:sp>
        <p:nvSpPr>
          <p:cNvPr id="34" name="Text 32"/>
          <p:cNvSpPr/>
          <p:nvPr/>
        </p:nvSpPr>
        <p:spPr>
          <a:xfrm>
            <a:off x="685800" y="5806440"/>
            <a:ext cx="10789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4A8B"/>
                </a:solidFill>
              </a:rPr>
              <a:t>面向省教育厅的核心卖点：建设“省域教育AI燃料系统”，为全省教育 AI 应用持续供给可信数据资产。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省教育厅场景设计：从底座到成果闭环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建议先做三类数据产品群，再扩展地方特色专题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6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731520" y="1234440"/>
            <a:ext cx="1772107" cy="329184"/>
          </a:xfrm>
          <a:prstGeom prst="rect">
            <a:avLst/>
          </a:prstGeom>
          <a:solidFill>
            <a:srgbClr val="1D6FD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03627" y="1234440"/>
            <a:ext cx="3439973" cy="329184"/>
          </a:xfrm>
          <a:prstGeom prst="rect">
            <a:avLst/>
          </a:prstGeom>
          <a:solidFill>
            <a:srgbClr val="11A8A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1307592"/>
            <a:ext cx="1772107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模块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503627" y="1307592"/>
            <a:ext cx="3439973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建设内容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731520" y="1563624"/>
            <a:ext cx="1772107" cy="60350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03627" y="1563624"/>
            <a:ext cx="3439973" cy="60350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1655064"/>
            <a:ext cx="1625803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</a:rPr>
              <a:t>平台层</a:t>
            </a:r>
            <a:endParaRPr lang="en-US" sz="860" dirty="0"/>
          </a:p>
        </p:txBody>
      </p:sp>
      <p:sp>
        <p:nvSpPr>
          <p:cNvPr id="15" name="Text 13"/>
          <p:cNvSpPr/>
          <p:nvPr/>
        </p:nvSpPr>
        <p:spPr>
          <a:xfrm>
            <a:off x="2576779" y="1636776"/>
            <a:ext cx="3293669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840" dirty="0">
                <a:solidFill>
                  <a:srgbClr val="1F2937"/>
                </a:solidFill>
              </a:rPr>
              <a:t>建设省级数据底座，统一接入、治理、生产、发布、调用与审计。</a:t>
            </a:r>
            <a:endParaRPr lang="en-US" sz="840" dirty="0"/>
          </a:p>
        </p:txBody>
      </p:sp>
      <p:sp>
        <p:nvSpPr>
          <p:cNvPr id="16" name="Shape 14"/>
          <p:cNvSpPr/>
          <p:nvPr/>
        </p:nvSpPr>
        <p:spPr>
          <a:xfrm>
            <a:off x="731520" y="2167128"/>
            <a:ext cx="1772107" cy="603504"/>
          </a:xfrm>
          <a:prstGeom prst="rect">
            <a:avLst/>
          </a:prstGeom>
          <a:solidFill>
            <a:srgbClr val="EFF6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503627" y="2167128"/>
            <a:ext cx="3439973" cy="603504"/>
          </a:xfrm>
          <a:prstGeom prst="rect">
            <a:avLst/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" y="2258568"/>
            <a:ext cx="1625803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</a:rPr>
              <a:t>专题包1</a:t>
            </a:r>
            <a:endParaRPr lang="en-US" sz="860" dirty="0"/>
          </a:p>
        </p:txBody>
      </p:sp>
      <p:sp>
        <p:nvSpPr>
          <p:cNvPr id="19" name="Text 17"/>
          <p:cNvSpPr/>
          <p:nvPr/>
        </p:nvSpPr>
        <p:spPr>
          <a:xfrm>
            <a:off x="2576779" y="2240280"/>
            <a:ext cx="3293669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840" dirty="0">
                <a:solidFill>
                  <a:srgbClr val="1F2937"/>
                </a:solidFill>
              </a:rPr>
              <a:t>人工智能课程资源、优质课例、学科融合资源、地方课程资源。</a:t>
            </a:r>
            <a:endParaRPr lang="en-US" sz="840" dirty="0"/>
          </a:p>
        </p:txBody>
      </p:sp>
      <p:sp>
        <p:nvSpPr>
          <p:cNvPr id="20" name="Shape 18"/>
          <p:cNvSpPr/>
          <p:nvPr/>
        </p:nvSpPr>
        <p:spPr>
          <a:xfrm>
            <a:off x="731520" y="2770632"/>
            <a:ext cx="1772107" cy="60350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503627" y="2770632"/>
            <a:ext cx="3439973" cy="60350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4672" y="2862072"/>
            <a:ext cx="1625803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</a:rPr>
              <a:t>专题包2</a:t>
            </a:r>
            <a:endParaRPr lang="en-US" sz="860" dirty="0"/>
          </a:p>
        </p:txBody>
      </p:sp>
      <p:sp>
        <p:nvSpPr>
          <p:cNvPr id="23" name="Text 21"/>
          <p:cNvSpPr/>
          <p:nvPr/>
        </p:nvSpPr>
        <p:spPr>
          <a:xfrm>
            <a:off x="2576779" y="2843784"/>
            <a:ext cx="3293669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840" dirty="0">
                <a:solidFill>
                  <a:srgbClr val="1F2937"/>
                </a:solidFill>
              </a:rPr>
              <a:t>备课、说课、评课、命题、作业设计、培训案例等教研数据。</a:t>
            </a:r>
            <a:endParaRPr lang="en-US" sz="840" dirty="0"/>
          </a:p>
        </p:txBody>
      </p:sp>
      <p:sp>
        <p:nvSpPr>
          <p:cNvPr id="24" name="Shape 22"/>
          <p:cNvSpPr/>
          <p:nvPr/>
        </p:nvSpPr>
        <p:spPr>
          <a:xfrm>
            <a:off x="731520" y="3374136"/>
            <a:ext cx="1772107" cy="603504"/>
          </a:xfrm>
          <a:prstGeom prst="rect">
            <a:avLst/>
          </a:prstGeom>
          <a:solidFill>
            <a:srgbClr val="EFF6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503627" y="3374136"/>
            <a:ext cx="3439973" cy="603504"/>
          </a:xfrm>
          <a:prstGeom prst="rect">
            <a:avLst/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04672" y="3465576"/>
            <a:ext cx="1625803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</a:rPr>
              <a:t>专题包3</a:t>
            </a:r>
            <a:endParaRPr lang="en-US" sz="860" dirty="0"/>
          </a:p>
        </p:txBody>
      </p:sp>
      <p:sp>
        <p:nvSpPr>
          <p:cNvPr id="27" name="Text 25"/>
          <p:cNvSpPr/>
          <p:nvPr/>
        </p:nvSpPr>
        <p:spPr>
          <a:xfrm>
            <a:off x="2576779" y="3447288"/>
            <a:ext cx="3293669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840" dirty="0">
                <a:solidFill>
                  <a:srgbClr val="1F2937"/>
                </a:solidFill>
              </a:rPr>
              <a:t>政策问答、招生资助、安全治理、督导评估、统计指标等治理数据。</a:t>
            </a:r>
            <a:endParaRPr lang="en-US" sz="840" dirty="0"/>
          </a:p>
        </p:txBody>
      </p:sp>
      <p:sp>
        <p:nvSpPr>
          <p:cNvPr id="28" name="Shape 26"/>
          <p:cNvSpPr/>
          <p:nvPr/>
        </p:nvSpPr>
        <p:spPr>
          <a:xfrm>
            <a:off x="6309360" y="1234440"/>
            <a:ext cx="5166360" cy="1234440"/>
          </a:xfrm>
          <a:prstGeom prst="roundRect">
            <a:avLst>
              <a:gd name="adj" fmla="val 5926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437376" y="1344168"/>
            <a:ext cx="49103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落地路径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437376" y="1618488"/>
            <a:ext cx="4910328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先选择 1 个省级底座 + 2 个地市试点 + 1 批样板学校，跑通从数据资产到 AI 场景的闭环。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6309360" y="2697480"/>
            <a:ext cx="5166360" cy="1325880"/>
          </a:xfrm>
          <a:prstGeom prst="roundRect">
            <a:avLst>
              <a:gd name="adj" fmla="val 5517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437376" y="2807208"/>
            <a:ext cx="49103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考核抓手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437376" y="3081528"/>
            <a:ext cx="4910328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可按专题数据集数量、调用量、场景上线数、资源复用率、地市覆盖率、教研参与度等指标设计项目绩效。</a:t>
            </a:r>
            <a:endParaRPr lang="en-US" sz="880" dirty="0"/>
          </a:p>
        </p:txBody>
      </p:sp>
      <p:sp>
        <p:nvSpPr>
          <p:cNvPr id="34" name="Shape 32"/>
          <p:cNvSpPr/>
          <p:nvPr/>
        </p:nvSpPr>
        <p:spPr>
          <a:xfrm>
            <a:off x="6309360" y="4251960"/>
            <a:ext cx="5166360" cy="1234440"/>
          </a:xfrm>
          <a:prstGeom prst="roundRect">
            <a:avLst>
              <a:gd name="adj" fmla="val 5926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437376" y="4361688"/>
            <a:ext cx="49103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对客户的直接价值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437376" y="4636008"/>
            <a:ext cx="4910328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减少重复建设，形成统一的数据能力底座；同时用专题数据产品驱动课程、教师和治理三类场景见效。</a:t>
            </a:r>
            <a:endParaRPr lang="en-US" sz="8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方案 B：面向高校的校级学科与治理数据工厂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学科升级、课程改革、科研转化、校园服务智能化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7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502920" y="1097280"/>
            <a:ext cx="2743200" cy="1783080"/>
          </a:xfrm>
          <a:prstGeom prst="roundRect">
            <a:avLst>
              <a:gd name="adj" fmla="val 4103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30936" y="1207008"/>
            <a:ext cx="2487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客户定位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30936" y="1481328"/>
            <a:ext cx="2487168" cy="1307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高校更关注本校特色、本学科价值，以及数据资产对教学科研的直接赋能。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097280"/>
            <a:ext cx="2926080" cy="1783080"/>
          </a:xfrm>
          <a:prstGeom prst="roundRect">
            <a:avLst>
              <a:gd name="adj" fmla="val 4103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584448" y="1207008"/>
            <a:ext cx="26700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建设目标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84448" y="1481328"/>
            <a:ext cx="2670048" cy="1307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建设校级可信AI数据底座和学科数据工厂，沉淀校级数据资产能力。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6592824" y="1097280"/>
            <a:ext cx="2468880" cy="1783080"/>
          </a:xfrm>
          <a:prstGeom prst="roundRect">
            <a:avLst>
              <a:gd name="adj" fmla="val 4103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720840" y="1207008"/>
            <a:ext cx="22128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交付口径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720840" y="1481328"/>
            <a:ext cx="2212848" cy="1307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底座 + 院系试点 + 校园知识库 + 学科数据集 + 评测体系。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9253728" y="1097280"/>
            <a:ext cx="2377440" cy="1783080"/>
          </a:xfrm>
          <a:prstGeom prst="roundRect">
            <a:avLst>
              <a:gd name="adj" fmla="val 4103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381744" y="1207008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价值导向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381744" y="1481328"/>
            <a:ext cx="2121408" cy="1307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帮助学校从“购买应用”升级为“拥有自己的数据资产”。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685800" y="3154680"/>
            <a:ext cx="2011680" cy="292608"/>
          </a:xfrm>
          <a:prstGeom prst="roundRect">
            <a:avLst>
              <a:gd name="adj" fmla="val 15625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95528" y="3209544"/>
            <a:ext cx="1792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建议采用“1+4”模式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02920" y="3584448"/>
            <a:ext cx="2103120" cy="1965960"/>
          </a:xfrm>
          <a:prstGeom prst="roundRect">
            <a:avLst>
              <a:gd name="adj" fmla="val 3721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30936" y="3694176"/>
            <a:ext cx="1847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1 个底座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30936" y="3968496"/>
            <a:ext cx="184708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校级可信AI数据底座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贯通教务、科研、学生、图书、实验室等数据与知识资源。</a:t>
            </a:r>
            <a:endParaRPr lang="en-US" sz="880" dirty="0"/>
          </a:p>
        </p:txBody>
      </p:sp>
      <p:sp>
        <p:nvSpPr>
          <p:cNvPr id="25" name="Shape 23"/>
          <p:cNvSpPr/>
          <p:nvPr/>
        </p:nvSpPr>
        <p:spPr>
          <a:xfrm>
            <a:off x="2788920" y="3584448"/>
            <a:ext cx="2057400" cy="1965960"/>
          </a:xfrm>
          <a:prstGeom prst="roundRect">
            <a:avLst>
              <a:gd name="adj" fmla="val 3721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2916936" y="3694176"/>
            <a:ext cx="1801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数据资产1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916936" y="3968496"/>
            <a:ext cx="180136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校务知识与服务数据集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制度、流程、办事服务、校内问答知识包</a:t>
            </a:r>
            <a:endParaRPr lang="en-US" sz="880" dirty="0"/>
          </a:p>
        </p:txBody>
      </p:sp>
      <p:sp>
        <p:nvSpPr>
          <p:cNvPr id="28" name="Shape 26"/>
          <p:cNvSpPr/>
          <p:nvPr/>
        </p:nvSpPr>
        <p:spPr>
          <a:xfrm>
            <a:off x="5029200" y="3584448"/>
            <a:ext cx="2057400" cy="1965960"/>
          </a:xfrm>
          <a:prstGeom prst="roundRect">
            <a:avLst>
              <a:gd name="adj" fmla="val 3721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157216" y="3694176"/>
            <a:ext cx="1801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数据资产2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157216" y="3968496"/>
            <a:ext cx="180136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学科特色高质量数据集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师范、医学、工科、财经等院系特色资源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7269480" y="3584448"/>
            <a:ext cx="2057400" cy="1965960"/>
          </a:xfrm>
          <a:prstGeom prst="roundRect">
            <a:avLst>
              <a:gd name="adj" fmla="val 3721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7397496" y="3694176"/>
            <a:ext cx="1801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数据资产3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397496" y="3968496"/>
            <a:ext cx="180136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课程与实践数据集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AI公共课、专业课、项目式教学、实验数据</a:t>
            </a:r>
            <a:endParaRPr lang="en-US" sz="880" dirty="0"/>
          </a:p>
        </p:txBody>
      </p:sp>
      <p:sp>
        <p:nvSpPr>
          <p:cNvPr id="34" name="Shape 32"/>
          <p:cNvSpPr/>
          <p:nvPr/>
        </p:nvSpPr>
        <p:spPr>
          <a:xfrm>
            <a:off x="9509760" y="3584448"/>
            <a:ext cx="2057400" cy="1965960"/>
          </a:xfrm>
          <a:prstGeom prst="roundRect">
            <a:avLst>
              <a:gd name="adj" fmla="val 3721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9637776" y="3694176"/>
            <a:ext cx="1801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数据资产4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9637776" y="3968496"/>
            <a:ext cx="180136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评测与优化数据集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模型评测、安全评测、智能体优化样本</a:t>
            </a:r>
            <a:endParaRPr lang="en-US" sz="8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高校场景设计：1 个底座 + 4 类数据资产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从校务知识到院系特色，形成校级数据工厂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85800" y="1234440"/>
            <a:ext cx="1818742" cy="329184"/>
          </a:xfrm>
          <a:prstGeom prst="rect">
            <a:avLst/>
          </a:prstGeom>
          <a:solidFill>
            <a:srgbClr val="1D6FD6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04542" y="1234440"/>
            <a:ext cx="3530498" cy="329184"/>
          </a:xfrm>
          <a:prstGeom prst="rect">
            <a:avLst/>
          </a:prstGeom>
          <a:solidFill>
            <a:srgbClr val="11A8A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1307592"/>
            <a:ext cx="181874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数据资产类别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504542" y="1307592"/>
            <a:ext cx="353049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典型建设内容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85800" y="1563624"/>
            <a:ext cx="1818742" cy="60350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04542" y="1563624"/>
            <a:ext cx="3530498" cy="60350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58952" y="1655064"/>
            <a:ext cx="167243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</a:rPr>
              <a:t>校务知识与服务</a:t>
            </a:r>
            <a:endParaRPr lang="en-US" sz="860" dirty="0"/>
          </a:p>
        </p:txBody>
      </p:sp>
      <p:sp>
        <p:nvSpPr>
          <p:cNvPr id="15" name="Text 13"/>
          <p:cNvSpPr/>
          <p:nvPr/>
        </p:nvSpPr>
        <p:spPr>
          <a:xfrm>
            <a:off x="2577694" y="1636776"/>
            <a:ext cx="3384194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840" dirty="0">
                <a:solidFill>
                  <a:srgbClr val="1F2937"/>
                </a:solidFill>
              </a:rPr>
              <a:t>校规校纪、教务流程、科研管理、学生事务、招生就业、办事指南等。</a:t>
            </a:r>
            <a:endParaRPr lang="en-US" sz="840" dirty="0"/>
          </a:p>
        </p:txBody>
      </p:sp>
      <p:sp>
        <p:nvSpPr>
          <p:cNvPr id="16" name="Shape 14"/>
          <p:cNvSpPr/>
          <p:nvPr/>
        </p:nvSpPr>
        <p:spPr>
          <a:xfrm>
            <a:off x="685800" y="2167128"/>
            <a:ext cx="1818742" cy="603504"/>
          </a:xfrm>
          <a:prstGeom prst="rect">
            <a:avLst/>
          </a:prstGeom>
          <a:solidFill>
            <a:srgbClr val="EFF6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504542" y="2167128"/>
            <a:ext cx="3530498" cy="603504"/>
          </a:xfrm>
          <a:prstGeom prst="rect">
            <a:avLst/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58952" y="2258568"/>
            <a:ext cx="167243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</a:rPr>
              <a:t>学科特色数据集</a:t>
            </a:r>
            <a:endParaRPr lang="en-US" sz="860" dirty="0"/>
          </a:p>
        </p:txBody>
      </p:sp>
      <p:sp>
        <p:nvSpPr>
          <p:cNvPr id="19" name="Text 17"/>
          <p:cNvSpPr/>
          <p:nvPr/>
        </p:nvSpPr>
        <p:spPr>
          <a:xfrm>
            <a:off x="2577694" y="2240280"/>
            <a:ext cx="3384194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840" dirty="0">
                <a:solidFill>
                  <a:srgbClr val="1F2937"/>
                </a:solidFill>
              </a:rPr>
              <a:t>围绕师范、医学、工科、财经等院系的专业知识、案例、实验与教学数据。</a:t>
            </a:r>
            <a:endParaRPr lang="en-US" sz="840" dirty="0"/>
          </a:p>
        </p:txBody>
      </p:sp>
      <p:sp>
        <p:nvSpPr>
          <p:cNvPr id="20" name="Shape 18"/>
          <p:cNvSpPr/>
          <p:nvPr/>
        </p:nvSpPr>
        <p:spPr>
          <a:xfrm>
            <a:off x="685800" y="2770632"/>
            <a:ext cx="1818742" cy="60350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504542" y="2770632"/>
            <a:ext cx="3530498" cy="60350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58952" y="2862072"/>
            <a:ext cx="167243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</a:rPr>
              <a:t>课程与实践数据集</a:t>
            </a:r>
            <a:endParaRPr lang="en-US" sz="860" dirty="0"/>
          </a:p>
        </p:txBody>
      </p:sp>
      <p:sp>
        <p:nvSpPr>
          <p:cNvPr id="23" name="Text 21"/>
          <p:cNvSpPr/>
          <p:nvPr/>
        </p:nvSpPr>
        <p:spPr>
          <a:xfrm>
            <a:off x="2577694" y="2843784"/>
            <a:ext cx="3384194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840" dirty="0">
                <a:solidFill>
                  <a:srgbClr val="1F2937"/>
                </a:solidFill>
              </a:rPr>
              <a:t>AI 公共课、微专业、项目式教学、实验课程、竞赛项目样本与评价数据。</a:t>
            </a:r>
            <a:endParaRPr lang="en-US" sz="840" dirty="0"/>
          </a:p>
        </p:txBody>
      </p:sp>
      <p:sp>
        <p:nvSpPr>
          <p:cNvPr id="24" name="Shape 22"/>
          <p:cNvSpPr/>
          <p:nvPr/>
        </p:nvSpPr>
        <p:spPr>
          <a:xfrm>
            <a:off x="685800" y="3374136"/>
            <a:ext cx="1818742" cy="603504"/>
          </a:xfrm>
          <a:prstGeom prst="rect">
            <a:avLst/>
          </a:prstGeom>
          <a:solidFill>
            <a:srgbClr val="EFF6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504542" y="3374136"/>
            <a:ext cx="3530498" cy="603504"/>
          </a:xfrm>
          <a:prstGeom prst="rect">
            <a:avLst/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58952" y="3465576"/>
            <a:ext cx="167243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</a:rPr>
              <a:t>评测与优化数据集</a:t>
            </a:r>
            <a:endParaRPr lang="en-US" sz="860" dirty="0"/>
          </a:p>
        </p:txBody>
      </p:sp>
      <p:sp>
        <p:nvSpPr>
          <p:cNvPr id="27" name="Text 25"/>
          <p:cNvSpPr/>
          <p:nvPr/>
        </p:nvSpPr>
        <p:spPr>
          <a:xfrm>
            <a:off x="2577694" y="3447288"/>
            <a:ext cx="3384194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840" dirty="0">
                <a:solidFill>
                  <a:srgbClr val="1F2937"/>
                </a:solidFill>
              </a:rPr>
              <a:t>校内模型、知识库与智能体的正确率、引用可靠性、安全性、适配性评测集。</a:t>
            </a:r>
            <a:endParaRPr lang="en-US" sz="840" dirty="0"/>
          </a:p>
        </p:txBody>
      </p:sp>
      <p:sp>
        <p:nvSpPr>
          <p:cNvPr id="28" name="Shape 26"/>
          <p:cNvSpPr/>
          <p:nvPr/>
        </p:nvSpPr>
        <p:spPr>
          <a:xfrm>
            <a:off x="6355080" y="1234440"/>
            <a:ext cx="4983480" cy="1143000"/>
          </a:xfrm>
          <a:prstGeom prst="roundRect">
            <a:avLst>
              <a:gd name="adj" fmla="val 6400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483096" y="1344168"/>
            <a:ext cx="4727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院系试点建议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483096" y="1618488"/>
            <a:ext cx="4727448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优先选择 2—3 个学科基础较好、业务意愿强的院系，形成首批“学科数据工厂”样板。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6355080" y="2651760"/>
            <a:ext cx="4983480" cy="1325880"/>
          </a:xfrm>
          <a:prstGeom prst="roundRect">
            <a:avLst>
              <a:gd name="adj" fmla="val 5517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483096" y="2761488"/>
            <a:ext cx="4727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校内价值延伸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483096" y="3035808"/>
            <a:ext cx="4727448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同一底座可同时支撑教务、科研、学生服务、行政服务与继续教育，不必为每个场景重复建设。</a:t>
            </a:r>
            <a:endParaRPr lang="en-US" sz="880" dirty="0"/>
          </a:p>
        </p:txBody>
      </p:sp>
      <p:sp>
        <p:nvSpPr>
          <p:cNvPr id="34" name="Shape 32"/>
          <p:cNvSpPr/>
          <p:nvPr/>
        </p:nvSpPr>
        <p:spPr>
          <a:xfrm>
            <a:off x="6355080" y="4251960"/>
            <a:ext cx="4983480" cy="1325880"/>
          </a:xfrm>
          <a:prstGeom prst="roundRect">
            <a:avLst>
              <a:gd name="adj" fmla="val 5517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483096" y="4361688"/>
            <a:ext cx="4727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对学校的直接价值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483096" y="4636008"/>
            <a:ext cx="4727448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把“买AI”变成“建资产、沉淀能力、形成科研与服务成果”，提高项目可持续性与话语权。</a:t>
            </a:r>
            <a:endParaRPr lang="en-US" sz="88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Token 商业模式：把数据资产变成可计量、可调用、可运营的能力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Data Token 不是币，而是可信AI数据底座上的数据价值计量单位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9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85800" y="1051560"/>
            <a:ext cx="2148840" cy="292608"/>
          </a:xfrm>
          <a:prstGeom prst="roundRect">
            <a:avLst>
              <a:gd name="adj" fmla="val 15625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95528" y="1106424"/>
            <a:ext cx="192938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Token 计量的四类价值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85800" y="1508760"/>
            <a:ext cx="484632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13816" y="1618488"/>
            <a:ext cx="4590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数据生产价值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13816" y="1892808"/>
            <a:ext cx="4590288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清洗、切片、标注、质检、知识抽取等生产过程的工作量与算力消耗</a:t>
            </a:r>
            <a:endParaRPr lang="en-US" sz="880" dirty="0"/>
          </a:p>
        </p:txBody>
      </p:sp>
      <p:sp>
        <p:nvSpPr>
          <p:cNvPr id="13" name="Shape 11"/>
          <p:cNvSpPr/>
          <p:nvPr/>
        </p:nvSpPr>
        <p:spPr>
          <a:xfrm>
            <a:off x="685800" y="2496312"/>
            <a:ext cx="484632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3816" y="2606040"/>
            <a:ext cx="4590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数据资产价值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13816" y="2880360"/>
            <a:ext cx="4590288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上架后的数据集、知识包、评测集、底包等可计量数据资产</a:t>
            </a:r>
            <a:endParaRPr lang="en-US" sz="880" dirty="0"/>
          </a:p>
        </p:txBody>
      </p:sp>
      <p:sp>
        <p:nvSpPr>
          <p:cNvPr id="16" name="Shape 14"/>
          <p:cNvSpPr/>
          <p:nvPr/>
        </p:nvSpPr>
        <p:spPr>
          <a:xfrm>
            <a:off x="685800" y="3483864"/>
            <a:ext cx="484632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13816" y="3593592"/>
            <a:ext cx="4590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数据调用价值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13816" y="3867912"/>
            <a:ext cx="4590288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厅局、学校、院系或应用调用数据服务时的额度消耗</a:t>
            </a:r>
            <a:endParaRPr lang="en-US" sz="880" dirty="0"/>
          </a:p>
        </p:txBody>
      </p:sp>
      <p:sp>
        <p:nvSpPr>
          <p:cNvPr id="19" name="Shape 17"/>
          <p:cNvSpPr/>
          <p:nvPr/>
        </p:nvSpPr>
        <p:spPr>
          <a:xfrm>
            <a:off x="685800" y="4471416"/>
            <a:ext cx="484632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813816" y="4581144"/>
            <a:ext cx="4590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共建激励价值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13816" y="4855464"/>
            <a:ext cx="4590288" cy="3657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数据提供方、内容共建方、教研团队、院系部门的激励与分配依据</a:t>
            </a:r>
            <a:endParaRPr lang="en-US" sz="880" dirty="0"/>
          </a:p>
        </p:txBody>
      </p:sp>
      <p:sp>
        <p:nvSpPr>
          <p:cNvPr id="22" name="Shape 20"/>
          <p:cNvSpPr/>
          <p:nvPr/>
        </p:nvSpPr>
        <p:spPr>
          <a:xfrm>
            <a:off x="5897880" y="1051560"/>
            <a:ext cx="2514600" cy="292608"/>
          </a:xfrm>
          <a:prstGeom prst="roundRect">
            <a:avLst>
              <a:gd name="adj" fmla="val 15625"/>
            </a:avLst>
          </a:prstGeom>
          <a:solidFill>
            <a:srgbClr val="11A8A0"/>
          </a:solidFill>
          <a:ln w="12700">
            <a:solidFill>
              <a:srgbClr val="11A8A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07608" y="1106424"/>
            <a:ext cx="22951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运营闭环：生成 → 上架 → 调用 → 结算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5989320" y="1572768"/>
            <a:ext cx="1280160" cy="2423160"/>
          </a:xfrm>
          <a:prstGeom prst="roundRect">
            <a:avLst>
              <a:gd name="adj" fmla="val 5714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117336" y="1682496"/>
            <a:ext cx="1024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生成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117336" y="1956816"/>
            <a:ext cx="1024128" cy="1947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把原始教育数据加工为合规、高质量、可复用的数据资产</a:t>
            </a:r>
            <a:endParaRPr lang="en-US" sz="880" dirty="0"/>
          </a:p>
        </p:txBody>
      </p:sp>
      <p:sp>
        <p:nvSpPr>
          <p:cNvPr id="27" name="Shape 25"/>
          <p:cNvSpPr/>
          <p:nvPr/>
        </p:nvSpPr>
        <p:spPr>
          <a:xfrm>
            <a:off x="7342632" y="2487168"/>
            <a:ext cx="256032" cy="310896"/>
          </a:xfrm>
          <a:prstGeom prst="chevron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525512" y="1572768"/>
            <a:ext cx="1280160" cy="2423160"/>
          </a:xfrm>
          <a:prstGeom prst="roundRect">
            <a:avLst>
              <a:gd name="adj" fmla="val 5714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7653528" y="1682496"/>
            <a:ext cx="1024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上架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653528" y="1956816"/>
            <a:ext cx="1024128" cy="1947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生成数据卡、质量报告、权限标签与 Token 定价标签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8878824" y="2487168"/>
            <a:ext cx="256032" cy="310896"/>
          </a:xfrm>
          <a:prstGeom prst="chevron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061704" y="1572768"/>
            <a:ext cx="1280160" cy="2423160"/>
          </a:xfrm>
          <a:prstGeom prst="roundRect">
            <a:avLst>
              <a:gd name="adj" fmla="val 5714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9189720" y="1682496"/>
            <a:ext cx="1024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调用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9189720" y="1956816"/>
            <a:ext cx="1024128" cy="1947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各地市、学校、院系、应用按需调用并消耗相应额度</a:t>
            </a:r>
            <a:endParaRPr lang="en-US" sz="880" dirty="0"/>
          </a:p>
        </p:txBody>
      </p:sp>
      <p:sp>
        <p:nvSpPr>
          <p:cNvPr id="35" name="Shape 33"/>
          <p:cNvSpPr/>
          <p:nvPr/>
        </p:nvSpPr>
        <p:spPr>
          <a:xfrm>
            <a:off x="10415016" y="2487168"/>
            <a:ext cx="256032" cy="310896"/>
          </a:xfrm>
          <a:prstGeom prst="chevron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0597896" y="1572768"/>
            <a:ext cx="1280160" cy="2423160"/>
          </a:xfrm>
          <a:prstGeom prst="roundRect">
            <a:avLst>
              <a:gd name="adj" fmla="val 5714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10725912" y="1682496"/>
            <a:ext cx="1024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结算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10725912" y="1956816"/>
            <a:ext cx="1024128" cy="1947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支撑内部核算、项目结算、持续运营和共建激励</a:t>
            </a:r>
            <a:endParaRPr lang="en-US" sz="880" dirty="0"/>
          </a:p>
        </p:txBody>
      </p:sp>
      <p:sp>
        <p:nvSpPr>
          <p:cNvPr id="39" name="Shape 37"/>
          <p:cNvSpPr/>
          <p:nvPr/>
        </p:nvSpPr>
        <p:spPr>
          <a:xfrm>
            <a:off x="5989320" y="4389120"/>
            <a:ext cx="5074920" cy="1143000"/>
          </a:xfrm>
          <a:prstGeom prst="roundRect">
            <a:avLst>
              <a:gd name="adj" fmla="val 6400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6117336" y="4498848"/>
            <a:ext cx="48188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商业化意义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6117336" y="4773168"/>
            <a:ext cx="4818888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把一次性软件项目升级为“平台建设 + 数据产品 + 年度 Token 包 + 运营服务”的复合收入模式。</a:t>
            </a:r>
            <a:endParaRPr lang="en-US" sz="8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软通数据品牌汇报版</dc:title>
  <dc:subject>教育行业可信AI数据底座解决方案</dc:subject>
  <dc:creator>OpenAI</dc:creator>
  <cp:lastModifiedBy>OpenAI</cp:lastModifiedBy>
  <cp:revision>1</cp:revision>
  <dcterms:created xsi:type="dcterms:W3CDTF">2026-04-15T01:37:19Z</dcterms:created>
  <dcterms:modified xsi:type="dcterms:W3CDTF">2026-04-15T01:37:19Z</dcterms:modified>
</cp:coreProperties>
</file>