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教育部等五部门关于印发《“人工智能+教育”行动计划》的通知（教育部，2026-04-08，https://www.moe.gov.cn/srcsite/A16/s3342/202604/t20260410_1433240.html）
《高质量数据集建设指引》发布（国家数据局，2025-08-30，https://www.nda.gov.cn/sjj/swdt/xwfb/0830/20250830210000366789341_mobile.html）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教育部等五部门关于印发《“人工智能+教育”行动计划》的通知（教育部，2026-04-08，https://www.moe.gov.cn/srcsite/A16/s3342/202604/t20260410_1433240.html）
教育部召开国家教育数字化战略行动2026年部署会，全面深入推动“人工智能+教育”（教育部，2026-03-31，https://www.moe.gov.cn/jyb_xwfb/gzdt_gzdt/moe_1485/202603/t20260331_1432621.html）
《高质量数据集建设指引》发布（国家数据局，2025-08-30，https://www.nda.gov.cn/sjj/swdt/xwfb/0830/20250830210000366789341_mobile.html）
《教育数据分类分级指南》行业标准信息（教育部，2025-12-18发布，2026-02-18实施）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教育部等五部门关于印发《“人工智能+教育”行动计划》的通知（教育部，2026-04-08，https://www.moe.gov.cn/srcsite/A16/s3342/202604/t20260410_1433240.html）
《高质量数据集建设指引》发布（国家数据局，2025-08-30，https://www.nda.gov.cn/sjj/swdt/xwfb/0830/20250830210000366789341_mobile.html）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教育部等五部门关于印发《“人工智能+教育”行动计划》的通知（教育部，2026-04-08，https://www.moe.gov.cn/srcsite/A16/s3342/202604/t20260410_1433240.html）
教育部：将建设国家教育智能算力服务平台（教育部转载中国青年报客户端，2026-04-10，https://www.moe.gov.cn/fbh/live/2026/77927/mtbd/202604/t20260410_1433392.html）
教育部召开国家教育数字化战略行动2026年部署会，全面深入推动“人工智能+教育”（教育部，2026-03-31，https://www.moe.gov.cn/jyb_xwfb/gzdt_gzdt/moe_1485/202603/t20260331_1432621.html）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教育部等五部门关于印发《“人工智能+教育”行动计划》的通知（教育部，2026-04-08，https://www.moe.gov.cn/srcsite/A16/s3342/202604/t20260410_1433240.html）
教育部科学技术与信息化司负责人就《“人工智能+教育”行动计划》答记者问（教育部，2026-04-10，https://www.moe.gov.cn/jyb_xwfb/s271/202604/t20260410_1433232.html）
《高质量数据集建设指引》发布（国家数据局，2025-08-30，https://www.nda.gov.cn/sjj/swdt/xwfb/0830/20250830210000366789341_mobile.html）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《高质量数据集建设指引》发布（国家数据局，2025-08-30，https://www.nda.gov.cn/sjj/swdt/xwfb/0830/20250830210000366789341_mobile.html）
教育部等五部门关于印发《“人工智能+教育”行动计划》的通知（教育部，2026-04-08，https://www.moe.gov.cn/srcsite/A16/s3342/202604/t20260410_1433240.html）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[Sources]
教育部等五部门关于印发《“人工智能+教育”行动计划》的通知（教育部，2026-04-08，https://www.moe.gov.cn/srcsite/A16/s3342/202604/t20260410_1433240.html）
《高质量数据集建设指引》发布（国家数据局，2025-08-30，https://www.nda.gov.cn/sjj/swdt/xwfb/0830/20250830210000366789341_mobile.html）
《教育数据分类分级指南》行业标准信息（教育部，2025-12-18发布，2026-02-18实施）
[/Sources]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4F7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1234440"/>
            <a:ext cx="6949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B4A8B"/>
                </a:solidFill>
              </a:rPr>
              <a:t>教育行业可信AI数据底座解决方案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49808" y="1783080"/>
            <a:ext cx="5120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D6FD6"/>
                </a:solidFill>
              </a:rPr>
              <a:t>领导汇报精简版｜省教育厅与高校双客群方案</a:t>
            </a:r>
            <a:endParaRPr lang="en-US" sz="1250" dirty="0"/>
          </a:p>
        </p:txBody>
      </p:sp>
      <p:sp>
        <p:nvSpPr>
          <p:cNvPr id="5" name="Text 3"/>
          <p:cNvSpPr/>
          <p:nvPr/>
        </p:nvSpPr>
        <p:spPr>
          <a:xfrm>
            <a:off x="749808" y="2148840"/>
            <a:ext cx="7132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</a:rPr>
              <a:t>核心关键词：可信AI数据底座｜高质量数据集生产引擎｜Data Token 模式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749808" y="2788920"/>
            <a:ext cx="1554480" cy="256032"/>
          </a:xfrm>
          <a:prstGeom prst="roundRect">
            <a:avLst>
              <a:gd name="adj" fmla="val 21429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04672" y="2830068"/>
            <a:ext cx="144475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政策窗口已开</a:t>
            </a:r>
            <a:endParaRPr lang="en-US" sz="850" dirty="0"/>
          </a:p>
        </p:txBody>
      </p:sp>
      <p:sp>
        <p:nvSpPr>
          <p:cNvPr id="8" name="Shape 6"/>
          <p:cNvSpPr/>
          <p:nvPr/>
        </p:nvSpPr>
        <p:spPr>
          <a:xfrm>
            <a:off x="2450592" y="2788920"/>
            <a:ext cx="2011680" cy="256032"/>
          </a:xfrm>
          <a:prstGeom prst="roundRect">
            <a:avLst>
              <a:gd name="adj" fmla="val 21429"/>
            </a:avLst>
          </a:prstGeom>
          <a:solidFill>
            <a:srgbClr val="1D6FD6"/>
          </a:solidFill>
          <a:ln w="12700">
            <a:solidFill>
              <a:srgbClr val="1D6FD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505456" y="2830068"/>
            <a:ext cx="190195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教育客户缺数据底座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4626864" y="2788920"/>
            <a:ext cx="2240280" cy="256032"/>
          </a:xfrm>
          <a:prstGeom prst="roundRect">
            <a:avLst>
              <a:gd name="adj" fmla="val 21429"/>
            </a:avLst>
          </a:prstGeom>
          <a:solidFill>
            <a:srgbClr val="11A8A0"/>
          </a:solidFill>
          <a:ln w="12700">
            <a:solidFill>
              <a:srgbClr val="11A8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681728" y="2830068"/>
            <a:ext cx="213055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双客群分层交付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7059168" y="2788920"/>
            <a:ext cx="1965960" cy="256032"/>
          </a:xfrm>
          <a:prstGeom prst="roundRect">
            <a:avLst>
              <a:gd name="adj" fmla="val 21429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114032" y="2830068"/>
            <a:ext cx="185623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可持续商业模式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8183880" y="1143000"/>
            <a:ext cx="3246120" cy="3749040"/>
          </a:xfrm>
          <a:prstGeom prst="roundRect">
            <a:avLst>
              <a:gd name="adj" fmla="val 2254"/>
            </a:avLst>
          </a:prstGeom>
          <a:solidFill>
            <a:srgbClr val="FFFFFF"/>
          </a:solidFill>
          <a:ln w="12700">
            <a:solidFill>
              <a:srgbClr val="D6E4F5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412480" y="1481328"/>
            <a:ext cx="2788920" cy="292608"/>
          </a:xfrm>
          <a:prstGeom prst="roundRect">
            <a:avLst>
              <a:gd name="adj" fmla="val 15625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522208" y="1536192"/>
            <a:ext cx="25694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</a:rPr>
              <a:t>一句话结论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8458200" y="1965960"/>
            <a:ext cx="2697480" cy="21488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</a:rPr>
              <a:t>值得做。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F2937"/>
                </a:solidFill>
              </a:rPr>
              <a:t>不是卖“语料车间”，而是卖“教育行业可信AI数据底座 + 高质量数据集生产引擎”，并通过 Data Token 把项目做成长期运营。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49808" y="6309360"/>
            <a:ext cx="19202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280"/>
                </a:solidFill>
              </a:rPr>
              <a:t>软通数据｜2026年4月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841248"/>
            <a:ext cx="10972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38912" y="384048"/>
            <a:ext cx="8961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B4A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01 为什么现在做：政策、场景、数据三重窗口叠加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438912" y="658368"/>
            <a:ext cx="7772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</a:rPr>
              <a:t>教育AI的核心竞争，正在从模型转向数据资产体系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11480" y="6473952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软通数据｜教育行业解决方案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2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685800" y="1280160"/>
            <a:ext cx="3474720" cy="1828800"/>
          </a:xfrm>
          <a:prstGeom prst="roundRect">
            <a:avLst>
              <a:gd name="adj" fmla="val 4000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813816" y="1389888"/>
            <a:ext cx="32186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政策窗口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13816" y="1664208"/>
            <a:ext cx="3218688" cy="13533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《“人工智能+教育”行动计划》提出到2030年形成深度融合格局，并推动教育全要素、全过程、全场景融入 AI。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4370832" y="1280160"/>
            <a:ext cx="3474720" cy="1828800"/>
          </a:xfrm>
          <a:prstGeom prst="roundRect">
            <a:avLst>
              <a:gd name="adj" fmla="val 4000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498848" y="1389888"/>
            <a:ext cx="32186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场景窗口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498848" y="1664208"/>
            <a:ext cx="3218688" cy="13533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教育部 2026 年部署已明确学校教育、教师发展、教育治理、科技创新等方向，需要可复制、可推广应用场景。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8055864" y="1280160"/>
            <a:ext cx="3474720" cy="1828800"/>
          </a:xfrm>
          <a:prstGeom prst="roundRect">
            <a:avLst>
              <a:gd name="adj" fmla="val 4000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8183880" y="1389888"/>
            <a:ext cx="32186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数据窗口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183880" y="1664208"/>
            <a:ext cx="3218688" cy="13533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高质量数据集建设与教育数据分类分级同步推进，合规、高质量、可持续的数据供给成为刚需。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2011680" y="3977640"/>
            <a:ext cx="8138160" cy="256032"/>
          </a:xfrm>
          <a:prstGeom prst="roundRect">
            <a:avLst>
              <a:gd name="adj" fmla="val 21429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066544" y="4018788"/>
            <a:ext cx="802843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判断：教育领域下一阶段的关键机会，不是再做通用模型，而是建设可信的数据底座与数据生产能力。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841248"/>
            <a:ext cx="10972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38912" y="384048"/>
            <a:ext cx="8961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B4A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02 我们卖什么：一个底座、一个引擎、两套客户方案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438912" y="658368"/>
            <a:ext cx="7772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</a:rPr>
              <a:t>统一产品体系承载差异化交付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11480" y="6473952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软通数据｜教育行业解决方案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3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3383280" y="1051560"/>
            <a:ext cx="5440680" cy="658368"/>
          </a:xfrm>
          <a:prstGeom prst="roundRect">
            <a:avLst>
              <a:gd name="adj" fmla="val 11111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0" y="1280160"/>
            <a:ext cx="4892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</a:rPr>
              <a:t>统一核心产品：可信AI数据底座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822960" y="2057400"/>
            <a:ext cx="3429000" cy="1965960"/>
          </a:xfrm>
          <a:prstGeom prst="roundRect">
            <a:avLst>
              <a:gd name="adj" fmla="val 3721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950976" y="2167128"/>
            <a:ext cx="31729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面向省教育厅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950976" y="2441448"/>
            <a:ext cx="3172968" cy="1490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省域教育AI公共能力底座</a:t>
            </a:r>
            <a:endParaRPr lang="en-US" sz="880" dirty="0"/>
          </a:p>
          <a:p>
            <a:pPr indent="0" marL="0">
              <a:buNone/>
            </a:pP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重点卖点：省级统筹、资源均衡、课程落地、教师发展、治理应用</a:t>
            </a:r>
            <a:endParaRPr lang="en-US" sz="880" dirty="0"/>
          </a:p>
        </p:txBody>
      </p:sp>
      <p:sp>
        <p:nvSpPr>
          <p:cNvPr id="13" name="Shape 11"/>
          <p:cNvSpPr/>
          <p:nvPr/>
        </p:nvSpPr>
        <p:spPr>
          <a:xfrm>
            <a:off x="4434840" y="2057400"/>
            <a:ext cx="3337560" cy="1965960"/>
          </a:xfrm>
          <a:prstGeom prst="roundRect">
            <a:avLst>
              <a:gd name="adj" fmla="val 3721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562856" y="2167128"/>
            <a:ext cx="30815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中间能力层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62856" y="2441448"/>
            <a:ext cx="3081528" cy="1490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高质量数据集生产引擎</a:t>
            </a:r>
            <a:endParaRPr lang="en-US" sz="880" dirty="0"/>
          </a:p>
          <a:p>
            <a:pPr indent="0" marL="0">
              <a:buNone/>
            </a:pP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接入、治理、加工、质检、评测、发布、调用、审计</a:t>
            </a:r>
            <a:endParaRPr lang="en-US" sz="880" dirty="0"/>
          </a:p>
        </p:txBody>
      </p:sp>
      <p:sp>
        <p:nvSpPr>
          <p:cNvPr id="16" name="Shape 14"/>
          <p:cNvSpPr/>
          <p:nvPr/>
        </p:nvSpPr>
        <p:spPr>
          <a:xfrm>
            <a:off x="7955280" y="2057400"/>
            <a:ext cx="3429000" cy="1965960"/>
          </a:xfrm>
          <a:prstGeom prst="roundRect">
            <a:avLst>
              <a:gd name="adj" fmla="val 3721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8083296" y="2167128"/>
            <a:ext cx="31729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面向高校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083296" y="2441448"/>
            <a:ext cx="3172968" cy="1490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校级学科与治理数据工厂</a:t>
            </a:r>
            <a:endParaRPr lang="en-US" sz="880" dirty="0"/>
          </a:p>
          <a:p>
            <a:pPr indent="0" marL="0">
              <a:buNone/>
            </a:pP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重点卖点：学科特色数据资产、课程改革、科研转化、校内服务智能化</a:t>
            </a:r>
            <a:endParaRPr lang="en-US" sz="880" dirty="0"/>
          </a:p>
        </p:txBody>
      </p:sp>
      <p:sp>
        <p:nvSpPr>
          <p:cNvPr id="19" name="Shape 17"/>
          <p:cNvSpPr/>
          <p:nvPr/>
        </p:nvSpPr>
        <p:spPr>
          <a:xfrm>
            <a:off x="3520440" y="4617720"/>
            <a:ext cx="5166360" cy="256032"/>
          </a:xfrm>
          <a:prstGeom prst="roundRect">
            <a:avLst>
              <a:gd name="adj" fmla="val 21429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575304" y="4658868"/>
            <a:ext cx="505663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Data Token：把建设项目升级为长期运营系统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841248"/>
            <a:ext cx="10972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38912" y="384048"/>
            <a:ext cx="8961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B4A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03 省教育厅方案：卖省域教育AI公共能力底座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438912" y="658368"/>
            <a:ext cx="7772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</a:rPr>
              <a:t>建议采用“1+3+N”结构，先统建底座，再分层上场景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11480" y="6473952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软通数据｜教育行业解决方案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4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685800" y="1234440"/>
            <a:ext cx="2331720" cy="2011680"/>
          </a:xfrm>
          <a:prstGeom prst="roundRect">
            <a:avLst>
              <a:gd name="adj" fmla="val 3636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813816" y="1344168"/>
            <a:ext cx="20756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1 个底座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13816" y="1618488"/>
            <a:ext cx="2075688" cy="1536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省级教育可信AI数据底座</a:t>
            </a:r>
            <a:endParaRPr lang="en-US" sz="880" dirty="0"/>
          </a:p>
          <a:p>
            <a:pPr indent="0" marL="0">
              <a:buNone/>
            </a:pP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统一接入、治理、加工、发布、调用和审计。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246120" y="1234440"/>
            <a:ext cx="2514600" cy="2011680"/>
          </a:xfrm>
          <a:prstGeom prst="roundRect">
            <a:avLst>
              <a:gd name="adj" fmla="val 3636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374136" y="1344168"/>
            <a:ext cx="22585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3 类核心产品群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74136" y="1618488"/>
            <a:ext cx="2258568" cy="1536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课程与教学数据集</a:t>
            </a: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教师发展与教研数据集</a:t>
            </a: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教育治理与公共服务数据集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5989320" y="1234440"/>
            <a:ext cx="2377440" cy="2011680"/>
          </a:xfrm>
          <a:prstGeom prst="roundRect">
            <a:avLst>
              <a:gd name="adj" fmla="val 3636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117336" y="1344168"/>
            <a:ext cx="21214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N 个特色专题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117336" y="1618488"/>
            <a:ext cx="2121408" cy="1536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地方文化、红色教育、非遗、产业特色、双语资源、职业教育专题等。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8595360" y="1234440"/>
            <a:ext cx="2743200" cy="2011680"/>
          </a:xfrm>
          <a:prstGeom prst="roundRect">
            <a:avLst>
              <a:gd name="adj" fmla="val 3636"/>
            </a:avLst>
          </a:prstGeom>
          <a:solidFill>
            <a:srgbClr val="FFF8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8723376" y="1344168"/>
            <a:ext cx="2487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首批可见成果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723376" y="1618488"/>
            <a:ext cx="2487168" cy="1536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政策问答助手、教研助手、课程资源助手、治理助手、试点地市样板。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1645920" y="3977640"/>
            <a:ext cx="8869680" cy="256032"/>
          </a:xfrm>
          <a:prstGeom prst="roundRect">
            <a:avLst>
              <a:gd name="adj" fmla="val 21429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700784" y="4018788"/>
            <a:ext cx="875995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省教育厅买的是“省域教育AI燃料系统”，不是单个应用。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841248"/>
            <a:ext cx="10972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38912" y="384048"/>
            <a:ext cx="8961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B4A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04 高校方案：卖校级学科数据工厂与智能体数据资产中心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438912" y="658368"/>
            <a:ext cx="7772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</a:rPr>
              <a:t>建议采用“1+4”结构，先校级底座，再院系试点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11480" y="6473952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软通数据｜教育行业解决方案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5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685800" y="1234440"/>
            <a:ext cx="2331720" cy="1965960"/>
          </a:xfrm>
          <a:prstGeom prst="roundRect">
            <a:avLst>
              <a:gd name="adj" fmla="val 3721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813816" y="1344168"/>
            <a:ext cx="20756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1 个底座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13816" y="1618488"/>
            <a:ext cx="2075688" cy="1490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校级可信AI数据底座</a:t>
            </a:r>
            <a:endParaRPr lang="en-US" sz="880" dirty="0"/>
          </a:p>
          <a:p>
            <a:pPr indent="0" marL="0">
              <a:buNone/>
            </a:pP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贯通教务、科研、学生、图书、实验室等数据与知识资源。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246120" y="1234440"/>
            <a:ext cx="1965960" cy="1965960"/>
          </a:xfrm>
          <a:prstGeom prst="roundRect">
            <a:avLst>
              <a:gd name="adj" fmla="val 3721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374136" y="1344168"/>
            <a:ext cx="17099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数据资产1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74136" y="1618488"/>
            <a:ext cx="1709928" cy="1490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校务知识与服务数据集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5440680" y="1234440"/>
            <a:ext cx="1965960" cy="1965960"/>
          </a:xfrm>
          <a:prstGeom prst="roundRect">
            <a:avLst>
              <a:gd name="adj" fmla="val 3721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568696" y="1344168"/>
            <a:ext cx="17099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数据资产2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568696" y="1618488"/>
            <a:ext cx="1709928" cy="1490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学科特色高质量数据集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7635240" y="1234440"/>
            <a:ext cx="1965960" cy="1965960"/>
          </a:xfrm>
          <a:prstGeom prst="roundRect">
            <a:avLst>
              <a:gd name="adj" fmla="val 3721"/>
            </a:avLst>
          </a:prstGeom>
          <a:solidFill>
            <a:srgbClr val="FFF8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7763256" y="1344168"/>
            <a:ext cx="17099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数据资产3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763256" y="1618488"/>
            <a:ext cx="1709928" cy="1490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课程与实践数据集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9829800" y="1234440"/>
            <a:ext cx="1645920" cy="1965960"/>
          </a:xfrm>
          <a:prstGeom prst="roundRect">
            <a:avLst>
              <a:gd name="adj" fmla="val 4444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9957816" y="1344168"/>
            <a:ext cx="13898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数据资产4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957816" y="1618488"/>
            <a:ext cx="1389888" cy="1490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评测与优化数据集</a:t>
            </a:r>
            <a:endParaRPr lang="en-US" sz="880" dirty="0"/>
          </a:p>
        </p:txBody>
      </p:sp>
      <p:sp>
        <p:nvSpPr>
          <p:cNvPr id="23" name="Shape 21"/>
          <p:cNvSpPr/>
          <p:nvPr/>
        </p:nvSpPr>
        <p:spPr>
          <a:xfrm>
            <a:off x="1051560" y="3931920"/>
            <a:ext cx="10058400" cy="256032"/>
          </a:xfrm>
          <a:prstGeom prst="roundRect">
            <a:avLst>
              <a:gd name="adj" fmla="val 21429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106424" y="3973068"/>
            <a:ext cx="994867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高校买的是“拥有自己的学科数据资产能力”，而不是继续外采通用AI工具。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841248"/>
            <a:ext cx="10972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38912" y="384048"/>
            <a:ext cx="8961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B4A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05 Data Token：为什么它能把项目做成长期运营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438912" y="658368"/>
            <a:ext cx="7772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</a:rPr>
              <a:t>用数据价值计量机制替代一次性软件逻辑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11480" y="6473952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软通数据｜教育行业解决方案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6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731520" y="1234440"/>
            <a:ext cx="2560320" cy="1508760"/>
          </a:xfrm>
          <a:prstGeom prst="roundRect">
            <a:avLst>
              <a:gd name="adj" fmla="val 4848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859536" y="1344168"/>
            <a:ext cx="23042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生成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59536" y="1618488"/>
            <a:ext cx="2304288" cy="10332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把原始教育数据加工成合规、高质量、可复用的数据资产。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429000" y="1234440"/>
            <a:ext cx="2560320" cy="1508760"/>
          </a:xfrm>
          <a:prstGeom prst="roundRect">
            <a:avLst>
              <a:gd name="adj" fmla="val 4848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557016" y="1344168"/>
            <a:ext cx="23042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上架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557016" y="1618488"/>
            <a:ext cx="2304288" cy="10332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生成数据卡、质量报告、权限标签、Token 定价标签。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6126480" y="1234440"/>
            <a:ext cx="2560320" cy="1508760"/>
          </a:xfrm>
          <a:prstGeom prst="roundRect">
            <a:avLst>
              <a:gd name="adj" fmla="val 4848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254496" y="1344168"/>
            <a:ext cx="23042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调用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254496" y="1618488"/>
            <a:ext cx="2304288" cy="10332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各地市、学校、院系、应用按需消耗额度调用数据服务。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8823960" y="1234440"/>
            <a:ext cx="2560320" cy="1508760"/>
          </a:xfrm>
          <a:prstGeom prst="roundRect">
            <a:avLst>
              <a:gd name="adj" fmla="val 4848"/>
            </a:avLst>
          </a:prstGeom>
          <a:solidFill>
            <a:srgbClr val="FFF8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8951976" y="1344168"/>
            <a:ext cx="23042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结算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951976" y="1618488"/>
            <a:ext cx="2304288" cy="10332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支撑内部核算、项目结算、共建激励和持续运营。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2194560" y="3246120"/>
            <a:ext cx="7863840" cy="256032"/>
          </a:xfrm>
          <a:prstGeom prst="roundRect">
            <a:avLst>
              <a:gd name="adj" fmla="val 21429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249424" y="3287268"/>
            <a:ext cx="775411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商业模式：平台建设费 + 专题数据产品费 + 年度 Token 包 + 运营服务费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1051560" y="3977640"/>
            <a:ext cx="4754880" cy="1234440"/>
          </a:xfrm>
          <a:prstGeom prst="roundRect">
            <a:avLst>
              <a:gd name="adj" fmla="val 5926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1179576" y="4087368"/>
            <a:ext cx="44988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对省教育厅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179576" y="4361688"/>
            <a:ext cx="4498848" cy="7589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Token 更适合做省级统一采购后的配额管理、地市/学校分配、共建激励和持续运营结算。</a:t>
            </a:r>
            <a:endParaRPr lang="en-US" sz="880" dirty="0"/>
          </a:p>
        </p:txBody>
      </p:sp>
      <p:sp>
        <p:nvSpPr>
          <p:cNvPr id="25" name="Shape 23"/>
          <p:cNvSpPr/>
          <p:nvPr/>
        </p:nvSpPr>
        <p:spPr>
          <a:xfrm>
            <a:off x="6355080" y="3977640"/>
            <a:ext cx="4754880" cy="1234440"/>
          </a:xfrm>
          <a:prstGeom prst="roundRect">
            <a:avLst>
              <a:gd name="adj" fmla="val 5926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483096" y="4087368"/>
            <a:ext cx="449884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对高校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483096" y="4361688"/>
            <a:ext cx="4498848" cy="7589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Token 更适合做院系数据工厂运营、部门计量、科研项目结算和教师团队共建激励。</a:t>
            </a:r>
            <a:endParaRPr lang="en-US" sz="88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9184"/>
          </a:xfrm>
          <a:prstGeom prst="rect">
            <a:avLst/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11480" y="841248"/>
            <a:ext cx="1097280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38912" y="384048"/>
            <a:ext cx="89611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B4A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06 建议动作：先做样板，再做复制，再做运营</a:t>
            </a:r>
            <a:endParaRPr lang="en-US" sz="2100" dirty="0"/>
          </a:p>
        </p:txBody>
      </p:sp>
      <p:sp>
        <p:nvSpPr>
          <p:cNvPr id="5" name="Text 3"/>
          <p:cNvSpPr/>
          <p:nvPr/>
        </p:nvSpPr>
        <p:spPr>
          <a:xfrm>
            <a:off x="438912" y="658368"/>
            <a:ext cx="77724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</a:rPr>
              <a:t>一页讲清项目落地与合作方式</a:t>
            </a:r>
            <a:endParaRPr lang="en-US" sz="850" dirty="0"/>
          </a:p>
        </p:txBody>
      </p:sp>
      <p:sp>
        <p:nvSpPr>
          <p:cNvPr id="6" name="Text 4"/>
          <p:cNvSpPr/>
          <p:nvPr/>
        </p:nvSpPr>
        <p:spPr>
          <a:xfrm>
            <a:off x="411480" y="6473952"/>
            <a:ext cx="34747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软通数据｜教育行业解决方案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11475720" y="6446520"/>
            <a:ext cx="274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B7280"/>
                </a:solidFill>
              </a:rPr>
              <a:t>7</a:t>
            </a:r>
            <a:endParaRPr lang="en-US" sz="800" dirty="0"/>
          </a:p>
        </p:txBody>
      </p:sp>
      <p:sp>
        <p:nvSpPr>
          <p:cNvPr id="8" name="Shape 6"/>
          <p:cNvSpPr/>
          <p:nvPr/>
        </p:nvSpPr>
        <p:spPr>
          <a:xfrm>
            <a:off x="685800" y="1371600"/>
            <a:ext cx="2560320" cy="1645920"/>
          </a:xfrm>
          <a:prstGeom prst="roundRect">
            <a:avLst>
              <a:gd name="adj" fmla="val 4444"/>
            </a:avLst>
          </a:prstGeom>
          <a:solidFill>
            <a:srgbClr val="F5F7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813816" y="1481328"/>
            <a:ext cx="23042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B4A8B"/>
                </a:solidFill>
              </a:rPr>
              <a:t>第一步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13816" y="1755648"/>
            <a:ext cx="2304288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做规划与盘点</a:t>
            </a:r>
            <a:endParaRPr lang="en-US" sz="880" dirty="0"/>
          </a:p>
          <a:p>
            <a:pPr indent="0" marL="0">
              <a:buNone/>
            </a:pP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明确数据资产边界、场景优先级和首批专题。</a:t>
            </a:r>
            <a:endParaRPr lang="en-US" sz="880" dirty="0"/>
          </a:p>
        </p:txBody>
      </p:sp>
      <p:sp>
        <p:nvSpPr>
          <p:cNvPr id="11" name="Shape 9"/>
          <p:cNvSpPr/>
          <p:nvPr/>
        </p:nvSpPr>
        <p:spPr>
          <a:xfrm>
            <a:off x="3474720" y="1371600"/>
            <a:ext cx="2560320" cy="1645920"/>
          </a:xfrm>
          <a:prstGeom prst="roundRect">
            <a:avLst>
              <a:gd name="adj" fmla="val 4444"/>
            </a:avLst>
          </a:prstGeom>
          <a:solidFill>
            <a:srgbClr val="F8FAFC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602736" y="1481328"/>
            <a:ext cx="23042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D6FD6"/>
                </a:solidFill>
              </a:rPr>
              <a:t>第二步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602736" y="1755648"/>
            <a:ext cx="2304288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做平台与首批数据包</a:t>
            </a:r>
            <a:endParaRPr lang="en-US" sz="880" dirty="0"/>
          </a:p>
          <a:p>
            <a:pPr indent="0" marL="0">
              <a:buNone/>
            </a:pP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建设底座，上线首批数据集和知识包。</a:t>
            </a:r>
            <a:endParaRPr lang="en-US" sz="880" dirty="0"/>
          </a:p>
        </p:txBody>
      </p:sp>
      <p:sp>
        <p:nvSpPr>
          <p:cNvPr id="14" name="Shape 12"/>
          <p:cNvSpPr/>
          <p:nvPr/>
        </p:nvSpPr>
        <p:spPr>
          <a:xfrm>
            <a:off x="6263640" y="1371600"/>
            <a:ext cx="2560320" cy="1645920"/>
          </a:xfrm>
          <a:prstGeom prst="roundRect">
            <a:avLst>
              <a:gd name="adj" fmla="val 4444"/>
            </a:avLst>
          </a:prstGeom>
          <a:solidFill>
            <a:srgbClr val="F0FDFA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391656" y="1481328"/>
            <a:ext cx="23042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1A8A0"/>
                </a:solidFill>
              </a:rPr>
              <a:t>第三步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391656" y="1755648"/>
            <a:ext cx="2304288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做场景验证</a:t>
            </a:r>
            <a:endParaRPr lang="en-US" sz="880" dirty="0"/>
          </a:p>
          <a:p>
            <a:pPr indent="0" marL="0">
              <a:buNone/>
            </a:pP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形成可展示、可评估、可复用样板。</a:t>
            </a:r>
            <a:endParaRPr lang="en-US" sz="880" dirty="0"/>
          </a:p>
        </p:txBody>
      </p:sp>
      <p:sp>
        <p:nvSpPr>
          <p:cNvPr id="17" name="Shape 15"/>
          <p:cNvSpPr/>
          <p:nvPr/>
        </p:nvSpPr>
        <p:spPr>
          <a:xfrm>
            <a:off x="9052560" y="1371600"/>
            <a:ext cx="2560320" cy="1645920"/>
          </a:xfrm>
          <a:prstGeom prst="roundRect">
            <a:avLst>
              <a:gd name="adj" fmla="val 4444"/>
            </a:avLst>
          </a:prstGeom>
          <a:solidFill>
            <a:srgbClr val="FFF8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5240" dist="15240" dir="270000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9180576" y="1481328"/>
            <a:ext cx="23042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</a:rPr>
              <a:t>第四步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9180576" y="1755648"/>
            <a:ext cx="2304288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/>
          <a:lstStyle/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做 Token 运营</a:t>
            </a:r>
            <a:endParaRPr lang="en-US" sz="880" dirty="0"/>
          </a:p>
          <a:p>
            <a:pPr indent="0" marL="0">
              <a:buNone/>
            </a:pPr>
            <a:endParaRPr lang="en-US" sz="880" dirty="0"/>
          </a:p>
          <a:p>
            <a:pPr indent="0" marL="0">
              <a:buNone/>
            </a:pPr>
            <a:r>
              <a:rPr lang="en-US" sz="880" dirty="0">
                <a:solidFill>
                  <a:srgbClr val="1F2937"/>
                </a:solidFill>
              </a:rPr>
              <a:t>把项目升级为长期运营系统。</a:t>
            </a:r>
            <a:endParaRPr lang="en-US" sz="880" dirty="0"/>
          </a:p>
        </p:txBody>
      </p:sp>
      <p:sp>
        <p:nvSpPr>
          <p:cNvPr id="20" name="Shape 18"/>
          <p:cNvSpPr/>
          <p:nvPr/>
        </p:nvSpPr>
        <p:spPr>
          <a:xfrm>
            <a:off x="960120" y="3749040"/>
            <a:ext cx="10149840" cy="256032"/>
          </a:xfrm>
          <a:prstGeom prst="roundRect">
            <a:avLst>
              <a:gd name="adj" fmla="val 21429"/>
            </a:avLst>
          </a:prstGeom>
          <a:solidFill>
            <a:srgbClr val="0B4A8B"/>
          </a:solidFill>
          <a:ln w="12700">
            <a:solidFill>
              <a:srgbClr val="0B4A8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14984" y="3790188"/>
            <a:ext cx="10040112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最终口径：省教育厅买“省域教育AI公共能力底座”，高校买“校级学科数据工厂”，两者都基于可信AI数据底座并由 Data Token 驱动持续运营。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领导汇报精简版</dc:title>
  <dc:subject>教育行业可信AI数据底座解决方案（领导汇报精简版）</dc:subject>
  <dc:creator>OpenAI</dc:creator>
  <cp:lastModifiedBy>OpenAI</cp:lastModifiedBy>
  <cp:revision>1</cp:revision>
  <dcterms:created xsi:type="dcterms:W3CDTF">2026-04-15T01:37:19Z</dcterms:created>
  <dcterms:modified xsi:type="dcterms:W3CDTF">2026-04-15T01:37:19Z</dcterms:modified>
</cp:coreProperties>
</file>